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2" r:id="rId3"/>
  </p:sldMasterIdLst>
  <p:notesMasterIdLst>
    <p:notesMasterId r:id="rId27"/>
  </p:notesMasterIdLst>
  <p:sldIdLst>
    <p:sldId id="256" r:id="rId4"/>
    <p:sldId id="351" r:id="rId5"/>
    <p:sldId id="365" r:id="rId6"/>
    <p:sldId id="353" r:id="rId7"/>
    <p:sldId id="372" r:id="rId8"/>
    <p:sldId id="373" r:id="rId9"/>
    <p:sldId id="374" r:id="rId10"/>
    <p:sldId id="375" r:id="rId11"/>
    <p:sldId id="377" r:id="rId12"/>
    <p:sldId id="378" r:id="rId13"/>
    <p:sldId id="396" r:id="rId14"/>
    <p:sldId id="397" r:id="rId15"/>
    <p:sldId id="398" r:id="rId16"/>
    <p:sldId id="399" r:id="rId17"/>
    <p:sldId id="400" r:id="rId18"/>
    <p:sldId id="310" r:id="rId19"/>
    <p:sldId id="370" r:id="rId20"/>
    <p:sldId id="371" r:id="rId21"/>
    <p:sldId id="269" r:id="rId22"/>
    <p:sldId id="401" r:id="rId23"/>
    <p:sldId id="402" r:id="rId24"/>
    <p:sldId id="403" r:id="rId25"/>
    <p:sldId id="36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E"/>
    <a:srgbClr val="005CA2"/>
    <a:srgbClr val="02A4EC"/>
    <a:srgbClr val="09DEE9"/>
    <a:srgbClr val="FFFAA4"/>
    <a:srgbClr val="0E49B5"/>
    <a:srgbClr val="FD9E01"/>
    <a:srgbClr val="EDEEF7"/>
    <a:srgbClr val="786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742DD-816C-4114-8520-BD56706F227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112CA-49FA-4ADC-AC1B-1990E2AD9F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082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515573"/>
            <a:ext cx="12192000" cy="38268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5182609" y="602182"/>
            <a:ext cx="1826782" cy="182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5268952" y="688525"/>
            <a:ext cx="1654096" cy="165409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846503"/>
            <a:ext cx="10515600" cy="16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4800" b="1" i="0" u="none" strike="noStrike" cap="none" spc="40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417455" y="0"/>
            <a:ext cx="401156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3" name="圆角矩形 1"/>
          <p:cNvSpPr/>
          <p:nvPr userDrawn="1"/>
        </p:nvSpPr>
        <p:spPr>
          <a:xfrm>
            <a:off x="0" y="0"/>
            <a:ext cx="4215539" cy="6858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05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V="1">
            <a:off x="0" y="6487888"/>
            <a:ext cx="12192000" cy="370112"/>
            <a:chOff x="0" y="-40730"/>
            <a:chExt cx="12192000" cy="370112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-40730"/>
              <a:ext cx="12192000" cy="370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-40730"/>
              <a:ext cx="12192000" cy="285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917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9855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00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30805-7512-46F2-82E6-AEB77E8322D3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B8FBA-8770-4481-9839-DF8E9CCFFA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1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</p:sldLayoutIdLst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19" Type="http://schemas.openxmlformats.org/officeDocument/2006/relationships/slideLayout" Target="../slideLayouts/slideLayout25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19" Type="http://schemas.openxmlformats.org/officeDocument/2006/relationships/slideLayout" Target="../slideLayouts/slideLayout25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tags" Target="../tags/tag70.xml"/><Relationship Id="rId39" Type="http://schemas.openxmlformats.org/officeDocument/2006/relationships/image" Target="../media/image40.svg"/><Relationship Id="rId21" Type="http://schemas.openxmlformats.org/officeDocument/2006/relationships/tags" Target="../tags/tag65.xml"/><Relationship Id="rId34" Type="http://schemas.openxmlformats.org/officeDocument/2006/relationships/tags" Target="../tags/tag78.xml"/><Relationship Id="rId42" Type="http://schemas.openxmlformats.org/officeDocument/2006/relationships/image" Target="../media/image43.png"/><Relationship Id="rId47" Type="http://schemas.openxmlformats.org/officeDocument/2006/relationships/image" Target="../media/image48.svg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9" Type="http://schemas.openxmlformats.org/officeDocument/2006/relationships/tags" Target="../tags/tag73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tags" Target="../tags/tag68.xml"/><Relationship Id="rId32" Type="http://schemas.openxmlformats.org/officeDocument/2006/relationships/tags" Target="../tags/tag76.xml"/><Relationship Id="rId37" Type="http://schemas.openxmlformats.org/officeDocument/2006/relationships/slideLayout" Target="../slideLayouts/slideLayout25.xml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tags" Target="../tags/tag67.xml"/><Relationship Id="rId28" Type="http://schemas.openxmlformats.org/officeDocument/2006/relationships/tags" Target="../tags/tag72.xml"/><Relationship Id="rId36" Type="http://schemas.openxmlformats.org/officeDocument/2006/relationships/tags" Target="../tags/tag80.xml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tags" Target="../tags/tag75.xml"/><Relationship Id="rId44" Type="http://schemas.openxmlformats.org/officeDocument/2006/relationships/image" Target="../media/image45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tags" Target="../tags/tag66.xml"/><Relationship Id="rId27" Type="http://schemas.openxmlformats.org/officeDocument/2006/relationships/tags" Target="../tags/tag71.xml"/><Relationship Id="rId30" Type="http://schemas.openxmlformats.org/officeDocument/2006/relationships/tags" Target="../tags/tag74.xml"/><Relationship Id="rId35" Type="http://schemas.openxmlformats.org/officeDocument/2006/relationships/tags" Target="../tags/tag79.xml"/><Relationship Id="rId43" Type="http://schemas.openxmlformats.org/officeDocument/2006/relationships/image" Target="../media/image44.svg"/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tags" Target="../tags/tag69.xml"/><Relationship Id="rId33" Type="http://schemas.openxmlformats.org/officeDocument/2006/relationships/tags" Target="../tags/tag77.xml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tags" Target="../tags/tag64.xml"/><Relationship Id="rId41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10437"/>
            <a:ext cx="12192000" cy="3780430"/>
          </a:xfrm>
          <a:prstGeom prst="rect">
            <a:avLst/>
          </a:prstGeom>
          <a:solidFill>
            <a:srgbClr val="004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56460" y="2747625"/>
            <a:ext cx="78790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校园招聘系统项目验收</a:t>
            </a:r>
          </a:p>
        </p:txBody>
      </p:sp>
      <p:sp>
        <p:nvSpPr>
          <p:cNvPr id="16" name="TextBox 37"/>
          <p:cNvSpPr txBox="1"/>
          <p:nvPr/>
        </p:nvSpPr>
        <p:spPr>
          <a:xfrm>
            <a:off x="5206151" y="4632785"/>
            <a:ext cx="1779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</a:t>
            </a:r>
            <a:r>
              <a: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年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6</a:t>
            </a:r>
            <a:r>
              <a: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月</a:t>
            </a:r>
            <a:r>
              <a:rPr lang="en-US" altLang="zh-CN" sz="1600" i="1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12</a:t>
            </a:r>
            <a:r>
              <a: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日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916000" y="5133556"/>
            <a:ext cx="3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720249" y="5553084"/>
            <a:ext cx="7094260" cy="787523"/>
            <a:chOff x="3632591" y="5863851"/>
            <a:chExt cx="7094260" cy="787523"/>
          </a:xfrm>
        </p:grpSpPr>
        <p:sp>
          <p:nvSpPr>
            <p:cNvPr id="18" name="矩形 17"/>
            <p:cNvSpPr/>
            <p:nvPr/>
          </p:nvSpPr>
          <p:spPr>
            <a:xfrm>
              <a:off x="3632591" y="5919058"/>
              <a:ext cx="19903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组号：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9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5828342" y="5863851"/>
              <a:ext cx="4898509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汇报人：张湘洋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组员：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 </a:t>
              </a:r>
              <a:r>
                <a:rPr lang="en-US" altLang="zh-CN" sz="1600" dirty="0" err="1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李喜萌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  </a:t>
              </a:r>
              <a:r>
                <a:rPr lang="en-US" altLang="zh-CN" sz="1600" dirty="0" err="1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王奇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  </a:t>
              </a:r>
              <a:r>
                <a:rPr lang="en-US" altLang="zh-CN" sz="1600" dirty="0" err="1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王一然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  </a:t>
              </a:r>
              <a:r>
                <a:rPr lang="en-US" altLang="zh-CN" sz="1600" dirty="0" err="1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陆昶旭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  </a:t>
              </a:r>
              <a:r>
                <a:rPr lang="en-US" altLang="zh-CN" sz="1600" dirty="0" err="1">
                  <a:solidFill>
                    <a:srgbClr val="000000"/>
                  </a:solidFill>
                  <a:latin typeface="微软雅黑" pitchFamily="34" charset="0"/>
                  <a:ea typeface="微软雅黑" pitchFamily="34" charset="-122"/>
                  <a:cs typeface="微软雅黑" pitchFamily="34" charset="-120"/>
                </a:rPr>
                <a:t>肖军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图书馆, 场景, 房间, 室内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27E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82029" y="2159568"/>
            <a:ext cx="2827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思源黑体 CN Bold" panose="020B0800000000000000" pitchFamily="34" charset="-122"/>
              </a:rPr>
              <a:t>Task</a:t>
            </a:r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11</a:t>
            </a:r>
            <a:endParaRPr lang="zh-CN" altLang="en-US" sz="44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3538711" y="3289054"/>
            <a:ext cx="516856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4400" dirty="0"/>
              <a:t>Web应用性能优化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93" y="1018814"/>
            <a:ext cx="1074814" cy="10748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性能问题分析</a:t>
            </a:r>
          </a:p>
        </p:txBody>
      </p:sp>
      <p:pic>
        <p:nvPicPr>
          <p:cNvPr id="11" name="图片 10" descr="MVC架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629285"/>
            <a:ext cx="5435600" cy="5801995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963" y="1788795"/>
            <a:ext cx="725212" cy="725212"/>
          </a:xfrm>
          <a:prstGeom prst="rect">
            <a:avLst/>
          </a:prstGeom>
        </p:spPr>
      </p:pic>
      <p:pic>
        <p:nvPicPr>
          <p:cNvPr id="5" name="图形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281" y="3962400"/>
            <a:ext cx="711200" cy="711200"/>
          </a:xfrm>
          <a:prstGeom prst="rect">
            <a:avLst/>
          </a:prstGeom>
        </p:spPr>
      </p:pic>
      <p:pic>
        <p:nvPicPr>
          <p:cNvPr id="8" name="图形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861" y="4989146"/>
            <a:ext cx="706211" cy="706211"/>
          </a:xfrm>
          <a:prstGeom prst="rect">
            <a:avLst/>
          </a:prstGeom>
        </p:spPr>
      </p:pic>
      <p:pic>
        <p:nvPicPr>
          <p:cNvPr id="41" name="图形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567" y="2924323"/>
            <a:ext cx="627948" cy="6279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5120" y="1968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热门岗位频繁查询，数据库压力大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82750" y="3069273"/>
            <a:ext cx="5080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简历上传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下载导致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阻塞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82750" y="4139248"/>
            <a:ext cx="5080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消息通知、日志处理同步阻塞请求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82750" y="5209223"/>
            <a:ext cx="5080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页面首次加载慢，前端渲染阻塞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6870" y="1063308"/>
            <a:ext cx="5080000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分析</a:t>
            </a:r>
            <a:r>
              <a:rPr lang="en-US" altLang="zh-CN" sz="2800" b="1"/>
              <a:t>MVC</a:t>
            </a:r>
            <a:r>
              <a:rPr lang="zh-CN" altLang="en-US" sz="2800" b="1"/>
              <a:t>图，发现以下问题：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5932118"/>
            <a:ext cx="3973774" cy="312425"/>
          </a:xfrm>
          <a:prstGeom prst="rect">
            <a:avLst/>
          </a:prstGeom>
          <a:solidFill>
            <a:srgbClr val="0042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性能调优策略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00710" y="949960"/>
          <a:ext cx="6405880" cy="4749800"/>
        </p:xfrm>
        <a:graphic>
          <a:graphicData uri="http://schemas.openxmlformats.org/drawingml/2006/table">
            <a:tbl>
              <a:tblPr/>
              <a:tblGrid>
                <a:gridCol w="315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620">
                <a:tc>
                  <a:txBody>
                    <a:bodyPr/>
                    <a:lstStyle/>
                    <a:p>
                      <a:r>
                        <a:rPr lang="zh-CN" altLang="en-US" sz="2400" b="1"/>
                        <a:t>问题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/>
                        <a:t>优化措施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390">
                <a:tc>
                  <a:txBody>
                    <a:bodyPr/>
                    <a:lstStyle/>
                    <a:p>
                      <a:r>
                        <a:rPr lang="zh-CN" altLang="en-US" sz="2000"/>
                        <a:t>热点数据频繁查询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使用 </a:t>
                      </a:r>
                      <a:r>
                        <a:rPr lang="en-US" altLang="zh-CN" sz="2000"/>
                        <a:t>Redis </a:t>
                      </a:r>
                      <a:r>
                        <a:rPr lang="zh-CN" altLang="en-US" sz="2000"/>
                        <a:t>缓存岗位列表等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r>
                        <a:rPr lang="zh-CN" altLang="en-US" sz="2000"/>
                        <a:t>简历文件处理慢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采用 异步上传</a:t>
                      </a:r>
                      <a:r>
                        <a:rPr lang="en-US" altLang="zh-CN" sz="2000"/>
                        <a:t>+</a:t>
                      </a:r>
                      <a:r>
                        <a:rPr lang="zh-CN" altLang="en-US" sz="2000"/>
                        <a:t>云存储（</a:t>
                      </a:r>
                      <a:r>
                        <a:rPr lang="en-US" altLang="zh-CN" sz="2000"/>
                        <a:t>OSS</a:t>
                      </a:r>
                      <a:r>
                        <a:rPr lang="zh-CN" altLang="en-US" sz="2000"/>
                        <a:t>）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4890">
                <a:tc>
                  <a:txBody>
                    <a:bodyPr/>
                    <a:lstStyle/>
                    <a:p>
                      <a:r>
                        <a:rPr lang="zh-CN" altLang="en-US" sz="2000"/>
                        <a:t>异步任务阻塞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引入 </a:t>
                      </a:r>
                      <a:r>
                        <a:rPr lang="en-US" altLang="zh-CN" sz="2000"/>
                        <a:t>RabbitMQ </a:t>
                      </a:r>
                      <a:r>
                        <a:rPr lang="zh-CN" altLang="en-US" sz="2000"/>
                        <a:t>异步处理（邮件</a:t>
                      </a:r>
                      <a:r>
                        <a:rPr lang="en-US" altLang="zh-CN" sz="2000"/>
                        <a:t>/</a:t>
                      </a:r>
                      <a:r>
                        <a:rPr lang="zh-CN" altLang="en-US" sz="2000"/>
                        <a:t>日志）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r>
                        <a:rPr lang="zh-CN" altLang="en-US" sz="2000"/>
                        <a:t>页面响应慢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使用 </a:t>
                      </a:r>
                      <a:r>
                        <a:rPr lang="en-US" altLang="zh-CN" sz="2000"/>
                        <a:t>Nginx</a:t>
                      </a:r>
                      <a:r>
                        <a:rPr lang="zh-CN" altLang="en-US" sz="2000"/>
                        <a:t>缓存静态资源，</a:t>
                      </a:r>
                      <a:r>
                        <a:rPr lang="en-US" altLang="zh-CN" sz="2000"/>
                        <a:t>Vue</a:t>
                      </a:r>
                      <a:r>
                        <a:rPr lang="zh-CN" altLang="en-US" sz="2000"/>
                        <a:t>懒加载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r>
                        <a:rPr lang="zh-CN" altLang="en-US" sz="2000"/>
                        <a:t>数据库性能差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使用 索引优化，实现 读写分离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312420"/>
            <a:ext cx="3429000" cy="316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955" y="3477895"/>
            <a:ext cx="3716655" cy="3317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图书馆, 场景, 房间, 室内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27E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82029" y="2159568"/>
            <a:ext cx="282794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思源黑体 CN Bold" panose="020B0800000000000000" pitchFamily="34" charset="-122"/>
              </a:rPr>
              <a:t>Task</a:t>
            </a:r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 </a:t>
            </a:r>
            <a:r>
              <a:rPr lang="en-US" altLang="zh-CN" sz="44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11</a:t>
            </a:r>
            <a:endParaRPr lang="zh-CN" altLang="en-US" sz="4400" b="1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3538711" y="3289054"/>
            <a:ext cx="554162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4400" dirty="0"/>
              <a:t>Web应用可用性优化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93" y="1018814"/>
            <a:ext cx="1074814" cy="10748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可用性风险分析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950386" y="1429325"/>
            <a:ext cx="4291228" cy="4291228"/>
            <a:chOff x="3496614" y="1216184"/>
            <a:chExt cx="5198772" cy="5198772"/>
          </a:xfrm>
        </p:grpSpPr>
        <p:grpSp>
          <p:nvGrpSpPr>
            <p:cNvPr id="20" name="组合 19"/>
            <p:cNvGrpSpPr/>
            <p:nvPr/>
          </p:nvGrpSpPr>
          <p:grpSpPr>
            <a:xfrm>
              <a:off x="4155167" y="2382623"/>
              <a:ext cx="3701725" cy="3162850"/>
              <a:chOff x="4185647" y="1950211"/>
              <a:chExt cx="3701725" cy="3162850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4185647" y="1950211"/>
                <a:ext cx="3576810" cy="3162850"/>
                <a:chOff x="4647292" y="2383274"/>
                <a:chExt cx="2653520" cy="2346414"/>
              </a:xfrm>
            </p:grpSpPr>
            <p:sp>
              <p:nvSpPr>
                <p:cNvPr id="34" name="任意多边形: 形状 33"/>
                <p:cNvSpPr/>
                <p:nvPr/>
              </p:nvSpPr>
              <p:spPr>
                <a:xfrm rot="7200000">
                  <a:off x="4877820" y="2602800"/>
                  <a:ext cx="1707229" cy="2168285"/>
                </a:xfrm>
                <a:custGeom>
                  <a:avLst/>
                  <a:gdLst>
                    <a:gd name="connsiteX0" fmla="*/ 41513 w 1707229"/>
                    <a:gd name="connsiteY0" fmla="*/ 2135203 h 2168285"/>
                    <a:gd name="connsiteX1" fmla="*/ 54941 w 1707229"/>
                    <a:gd name="connsiteY1" fmla="*/ 1750789 h 2168285"/>
                    <a:gd name="connsiteX2" fmla="*/ 162527 w 1707229"/>
                    <a:gd name="connsiteY2" fmla="*/ 1628816 h 2168285"/>
                    <a:gd name="connsiteX3" fmla="*/ 215760 w 1707229"/>
                    <a:gd name="connsiteY3" fmla="*/ 1596186 h 2168285"/>
                    <a:gd name="connsiteX4" fmla="*/ 214809 w 1707229"/>
                    <a:gd name="connsiteY4" fmla="*/ 1594973 h 2168285"/>
                    <a:gd name="connsiteX5" fmla="*/ 291190 w 1707229"/>
                    <a:gd name="connsiteY5" fmla="*/ 1550678 h 2168285"/>
                    <a:gd name="connsiteX6" fmla="*/ 710252 w 1707229"/>
                    <a:gd name="connsiteY6" fmla="*/ 1098357 h 2168285"/>
                    <a:gd name="connsiteX7" fmla="*/ 892442 w 1707229"/>
                    <a:gd name="connsiteY7" fmla="*/ 509278 h 2168285"/>
                    <a:gd name="connsiteX8" fmla="*/ 892549 w 1707229"/>
                    <a:gd name="connsiteY8" fmla="*/ 453920 h 2168285"/>
                    <a:gd name="connsiteX9" fmla="*/ 888079 w 1707229"/>
                    <a:gd name="connsiteY9" fmla="*/ 409575 h 2168285"/>
                    <a:gd name="connsiteX10" fmla="*/ 1297654 w 1707229"/>
                    <a:gd name="connsiteY10" fmla="*/ 0 h 2168285"/>
                    <a:gd name="connsiteX11" fmla="*/ 1707229 w 1707229"/>
                    <a:gd name="connsiteY11" fmla="*/ 409575 h 2168285"/>
                    <a:gd name="connsiteX12" fmla="*/ 1526651 w 1707229"/>
                    <a:gd name="connsiteY12" fmla="*/ 749201 h 2168285"/>
                    <a:gd name="connsiteX13" fmla="*/ 1509814 w 1707229"/>
                    <a:gd name="connsiteY13" fmla="*/ 758340 h 2168285"/>
                    <a:gd name="connsiteX14" fmla="*/ 1510471 w 1707229"/>
                    <a:gd name="connsiteY14" fmla="*/ 759107 h 2168285"/>
                    <a:gd name="connsiteX15" fmla="*/ 1418022 w 1707229"/>
                    <a:gd name="connsiteY15" fmla="*/ 812721 h 2168285"/>
                    <a:gd name="connsiteX16" fmla="*/ 998961 w 1707229"/>
                    <a:gd name="connsiteY16" fmla="*/ 1265043 h 2168285"/>
                    <a:gd name="connsiteX17" fmla="*/ 816770 w 1707229"/>
                    <a:gd name="connsiteY17" fmla="*/ 1854121 h 2168285"/>
                    <a:gd name="connsiteX18" fmla="*/ 816647 w 1707229"/>
                    <a:gd name="connsiteY18" fmla="*/ 1917418 h 2168285"/>
                    <a:gd name="connsiteX19" fmla="*/ 818267 w 1707229"/>
                    <a:gd name="connsiteY19" fmla="*/ 1927071 h 2168285"/>
                    <a:gd name="connsiteX20" fmla="*/ 811507 w 1707229"/>
                    <a:gd name="connsiteY20" fmla="*/ 2016451 h 2168285"/>
                    <a:gd name="connsiteX21" fmla="*/ 533822 w 1707229"/>
                    <a:gd name="connsiteY21" fmla="*/ 2008155 h 2168285"/>
                    <a:gd name="connsiteX22" fmla="*/ 139743 w 1707229"/>
                    <a:gd name="connsiteY22" fmla="*/ 2125691 h 2168285"/>
                    <a:gd name="connsiteX23" fmla="*/ 64101 w 1707229"/>
                    <a:gd name="connsiteY23" fmla="*/ 2168285 h 21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707229" h="2168285">
                      <a:moveTo>
                        <a:pt x="41513" y="2135203"/>
                      </a:moveTo>
                      <a:cubicBezTo>
                        <a:pt x="-16037" y="2016986"/>
                        <a:pt x="-15747" y="1873224"/>
                        <a:pt x="54941" y="1750789"/>
                      </a:cubicBezTo>
                      <a:cubicBezTo>
                        <a:pt x="83216" y="1701815"/>
                        <a:pt x="120078" y="1660890"/>
                        <a:pt x="162527" y="1628816"/>
                      </a:cubicBezTo>
                      <a:lnTo>
                        <a:pt x="215760" y="1596186"/>
                      </a:lnTo>
                      <a:lnTo>
                        <a:pt x="214809" y="1594973"/>
                      </a:lnTo>
                      <a:lnTo>
                        <a:pt x="291190" y="1550678"/>
                      </a:lnTo>
                      <a:cubicBezTo>
                        <a:pt x="458035" y="1436980"/>
                        <a:pt x="602543" y="1284915"/>
                        <a:pt x="710252" y="1098357"/>
                      </a:cubicBezTo>
                      <a:cubicBezTo>
                        <a:pt x="817961" y="911800"/>
                        <a:pt x="877400" y="710619"/>
                        <a:pt x="892442" y="509278"/>
                      </a:cubicBezTo>
                      <a:lnTo>
                        <a:pt x="892549" y="453920"/>
                      </a:lnTo>
                      <a:lnTo>
                        <a:pt x="888079" y="409575"/>
                      </a:lnTo>
                      <a:cubicBezTo>
                        <a:pt x="888079" y="183373"/>
                        <a:pt x="1071452" y="0"/>
                        <a:pt x="1297654" y="0"/>
                      </a:cubicBezTo>
                      <a:cubicBezTo>
                        <a:pt x="1523856" y="0"/>
                        <a:pt x="1707229" y="183373"/>
                        <a:pt x="1707229" y="409575"/>
                      </a:cubicBezTo>
                      <a:cubicBezTo>
                        <a:pt x="1707229" y="550951"/>
                        <a:pt x="1635599" y="675597"/>
                        <a:pt x="1526651" y="749201"/>
                      </a:cubicBezTo>
                      <a:lnTo>
                        <a:pt x="1509814" y="758340"/>
                      </a:lnTo>
                      <a:lnTo>
                        <a:pt x="1510471" y="759107"/>
                      </a:lnTo>
                      <a:lnTo>
                        <a:pt x="1418022" y="812721"/>
                      </a:lnTo>
                      <a:cubicBezTo>
                        <a:pt x="1251178" y="926420"/>
                        <a:pt x="1106670" y="1078486"/>
                        <a:pt x="998961" y="1265043"/>
                      </a:cubicBezTo>
                      <a:cubicBezTo>
                        <a:pt x="891252" y="1451601"/>
                        <a:pt x="831813" y="1652781"/>
                        <a:pt x="816770" y="1854121"/>
                      </a:cubicBezTo>
                      <a:lnTo>
                        <a:pt x="816647" y="1917418"/>
                      </a:lnTo>
                      <a:lnTo>
                        <a:pt x="818267" y="1927071"/>
                      </a:lnTo>
                      <a:lnTo>
                        <a:pt x="811507" y="2016451"/>
                      </a:lnTo>
                      <a:lnTo>
                        <a:pt x="533822" y="2008155"/>
                      </a:lnTo>
                      <a:lnTo>
                        <a:pt x="139743" y="2125691"/>
                      </a:lnTo>
                      <a:lnTo>
                        <a:pt x="64101" y="2168285"/>
                      </a:lnTo>
                      <a:close/>
                    </a:path>
                  </a:pathLst>
                </a:custGeom>
                <a:solidFill>
                  <a:srgbClr val="005CA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5CA2"/>
                    </a:solidFill>
                    <a:effectLst/>
                    <a:uLnTx/>
                    <a:uFillTx/>
                    <a:latin typeface="Segoe UI Light" panose="020B0502040204020203"/>
                    <a:ea typeface="阿里巴巴普惠体 R" panose="00020600040101010101" pitchFamily="18" charset="-122"/>
                    <a:cs typeface="+mn-cs"/>
                  </a:endParaRPr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4793747" y="2383274"/>
                  <a:ext cx="2507065" cy="2346414"/>
                  <a:chOff x="4793747" y="2383274"/>
                  <a:chExt cx="2507065" cy="2346414"/>
                </a:xfrm>
              </p:grpSpPr>
              <p:sp>
                <p:nvSpPr>
                  <p:cNvPr id="36" name="任意多边形: 形状 35"/>
                  <p:cNvSpPr/>
                  <p:nvPr/>
                </p:nvSpPr>
                <p:spPr>
                  <a:xfrm>
                    <a:off x="4793747" y="2457450"/>
                    <a:ext cx="2026153" cy="819150"/>
                  </a:xfrm>
                  <a:custGeom>
                    <a:avLst/>
                    <a:gdLst>
                      <a:gd name="connsiteX0" fmla="*/ 409575 w 2026153"/>
                      <a:gd name="connsiteY0" fmla="*/ 0 h 819150"/>
                      <a:gd name="connsiteX1" fmla="*/ 638573 w 2026153"/>
                      <a:gd name="connsiteY1" fmla="*/ 69949 h 819150"/>
                      <a:gd name="connsiteX2" fmla="*/ 646123 w 2026153"/>
                      <a:gd name="connsiteY2" fmla="*/ 76179 h 819150"/>
                      <a:gd name="connsiteX3" fmla="*/ 701001 w 2026153"/>
                      <a:gd name="connsiteY3" fmla="*/ 107721 h 819150"/>
                      <a:gd name="connsiteX4" fmla="*/ 1302253 w 2026153"/>
                      <a:gd name="connsiteY4" fmla="*/ 244478 h 819150"/>
                      <a:gd name="connsiteX5" fmla="*/ 1903506 w 2026153"/>
                      <a:gd name="connsiteY5" fmla="*/ 107721 h 819150"/>
                      <a:gd name="connsiteX6" fmla="*/ 1996162 w 2026153"/>
                      <a:gd name="connsiteY6" fmla="*/ 54465 h 819150"/>
                      <a:gd name="connsiteX7" fmla="*/ 2026153 w 2026153"/>
                      <a:gd name="connsiteY7" fmla="*/ 139702 h 819150"/>
                      <a:gd name="connsiteX8" fmla="*/ 2026153 w 2026153"/>
                      <a:gd name="connsiteY8" fmla="*/ 698501 h 819150"/>
                      <a:gd name="connsiteX9" fmla="*/ 1991483 w 2026153"/>
                      <a:gd name="connsiteY9" fmla="*/ 765175 h 819150"/>
                      <a:gd name="connsiteX10" fmla="*/ 1903506 w 2026153"/>
                      <a:gd name="connsiteY10" fmla="*/ 714608 h 819150"/>
                      <a:gd name="connsiteX11" fmla="*/ 1302253 w 2026153"/>
                      <a:gd name="connsiteY11" fmla="*/ 577850 h 819150"/>
                      <a:gd name="connsiteX12" fmla="*/ 701001 w 2026153"/>
                      <a:gd name="connsiteY12" fmla="*/ 714608 h 819150"/>
                      <a:gd name="connsiteX13" fmla="*/ 624450 w 2026153"/>
                      <a:gd name="connsiteY13" fmla="*/ 758608 h 819150"/>
                      <a:gd name="connsiteX14" fmla="*/ 623875 w 2026153"/>
                      <a:gd name="connsiteY14" fmla="*/ 757178 h 819150"/>
                      <a:gd name="connsiteX15" fmla="*/ 569000 w 2026153"/>
                      <a:gd name="connsiteY15" fmla="*/ 786964 h 819150"/>
                      <a:gd name="connsiteX16" fmla="*/ 409575 w 2026153"/>
                      <a:gd name="connsiteY16" fmla="*/ 819150 h 819150"/>
                      <a:gd name="connsiteX17" fmla="*/ 0 w 2026153"/>
                      <a:gd name="connsiteY17" fmla="*/ 409575 h 819150"/>
                      <a:gd name="connsiteX18" fmla="*/ 409575 w 2026153"/>
                      <a:gd name="connsiteY18" fmla="*/ 0 h 819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026153" h="819150">
                        <a:moveTo>
                          <a:pt x="409575" y="0"/>
                        </a:moveTo>
                        <a:cubicBezTo>
                          <a:pt x="494401" y="0"/>
                          <a:pt x="573204" y="25787"/>
                          <a:pt x="638573" y="69949"/>
                        </a:cubicBezTo>
                        <a:lnTo>
                          <a:pt x="646123" y="76179"/>
                        </a:lnTo>
                        <a:lnTo>
                          <a:pt x="701001" y="107721"/>
                        </a:lnTo>
                        <a:cubicBezTo>
                          <a:pt x="882889" y="195363"/>
                          <a:pt x="1086835" y="244478"/>
                          <a:pt x="1302253" y="244478"/>
                        </a:cubicBezTo>
                        <a:cubicBezTo>
                          <a:pt x="1517671" y="244478"/>
                          <a:pt x="1721618" y="195363"/>
                          <a:pt x="1903506" y="107721"/>
                        </a:cubicBezTo>
                        <a:lnTo>
                          <a:pt x="1996162" y="54465"/>
                        </a:lnTo>
                        <a:lnTo>
                          <a:pt x="2026153" y="139702"/>
                        </a:lnTo>
                        <a:lnTo>
                          <a:pt x="2026153" y="698501"/>
                        </a:lnTo>
                        <a:lnTo>
                          <a:pt x="1991483" y="765175"/>
                        </a:lnTo>
                        <a:lnTo>
                          <a:pt x="1903506" y="714608"/>
                        </a:lnTo>
                        <a:cubicBezTo>
                          <a:pt x="1721618" y="626965"/>
                          <a:pt x="1517671" y="577850"/>
                          <a:pt x="1302253" y="577850"/>
                        </a:cubicBezTo>
                        <a:cubicBezTo>
                          <a:pt x="1086835" y="577850"/>
                          <a:pt x="882889" y="626965"/>
                          <a:pt x="701001" y="714608"/>
                        </a:cubicBezTo>
                        <a:lnTo>
                          <a:pt x="624450" y="758608"/>
                        </a:lnTo>
                        <a:lnTo>
                          <a:pt x="623875" y="757178"/>
                        </a:lnTo>
                        <a:lnTo>
                          <a:pt x="569000" y="786964"/>
                        </a:lnTo>
                        <a:cubicBezTo>
                          <a:pt x="519999" y="807689"/>
                          <a:pt x="466126" y="819150"/>
                          <a:pt x="409575" y="819150"/>
                        </a:cubicBezTo>
                        <a:cubicBezTo>
                          <a:pt x="183373" y="819150"/>
                          <a:pt x="0" y="635777"/>
                          <a:pt x="0" y="409575"/>
                        </a:cubicBezTo>
                        <a:cubicBezTo>
                          <a:pt x="0" y="183373"/>
                          <a:pt x="183373" y="0"/>
                          <a:pt x="409575" y="0"/>
                        </a:cubicBezTo>
                        <a:close/>
                      </a:path>
                    </a:pathLst>
                  </a:custGeom>
                  <a:solidFill>
                    <a:srgbClr val="005CA2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5CA2"/>
                      </a:solidFill>
                      <a:effectLst/>
                      <a:uLnTx/>
                      <a:uFillTx/>
                      <a:latin typeface="Segoe UI Light" panose="020B0502040204020203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>
                    <a:off x="4884234" y="2547937"/>
                    <a:ext cx="638176" cy="638176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5CA2"/>
                      </a:solidFill>
                      <a:effectLst/>
                      <a:uLnTx/>
                      <a:uFillTx/>
                      <a:latin typeface="Segoe UI Light" panose="020B0502040204020203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38" name="任意多边形: 形状 37"/>
                  <p:cNvSpPr/>
                  <p:nvPr/>
                </p:nvSpPr>
                <p:spPr>
                  <a:xfrm rot="7200000">
                    <a:off x="5744881" y="2934785"/>
                    <a:ext cx="1922171" cy="819150"/>
                  </a:xfrm>
                  <a:custGeom>
                    <a:avLst/>
                    <a:gdLst>
                      <a:gd name="connsiteX0" fmla="*/ 69949 w 1931546"/>
                      <a:gd name="connsiteY0" fmla="*/ 638572 h 819150"/>
                      <a:gd name="connsiteX1" fmla="*/ 0 w 1931546"/>
                      <a:gd name="connsiteY1" fmla="*/ 409575 h 819150"/>
                      <a:gd name="connsiteX2" fmla="*/ 409575 w 1931546"/>
                      <a:gd name="connsiteY2" fmla="*/ 0 h 819150"/>
                      <a:gd name="connsiteX3" fmla="*/ 638573 w 1931546"/>
                      <a:gd name="connsiteY3" fmla="*/ 69949 h 819150"/>
                      <a:gd name="connsiteX4" fmla="*/ 646123 w 1931546"/>
                      <a:gd name="connsiteY4" fmla="*/ 76179 h 819150"/>
                      <a:gd name="connsiteX5" fmla="*/ 701001 w 1931546"/>
                      <a:gd name="connsiteY5" fmla="*/ 107721 h 819150"/>
                      <a:gd name="connsiteX6" fmla="*/ 1302253 w 1931546"/>
                      <a:gd name="connsiteY6" fmla="*/ 244478 h 819150"/>
                      <a:gd name="connsiteX7" fmla="*/ 1903506 w 1931546"/>
                      <a:gd name="connsiteY7" fmla="*/ 107721 h 819150"/>
                      <a:gd name="connsiteX8" fmla="*/ 1931546 w 1931546"/>
                      <a:gd name="connsiteY8" fmla="*/ 91604 h 819150"/>
                      <a:gd name="connsiteX9" fmla="*/ 1899465 w 1931546"/>
                      <a:gd name="connsiteY9" fmla="*/ 118074 h 819150"/>
                      <a:gd name="connsiteX10" fmla="*/ 1779503 w 1931546"/>
                      <a:gd name="connsiteY10" fmla="*/ 407687 h 819150"/>
                      <a:gd name="connsiteX11" fmla="*/ 1783973 w 1931546"/>
                      <a:gd name="connsiteY11" fmla="*/ 452032 h 819150"/>
                      <a:gd name="connsiteX12" fmla="*/ 1783866 w 1931546"/>
                      <a:gd name="connsiteY12" fmla="*/ 507390 h 819150"/>
                      <a:gd name="connsiteX13" fmla="*/ 1764376 w 1931546"/>
                      <a:gd name="connsiteY13" fmla="*/ 656787 h 819150"/>
                      <a:gd name="connsiteX14" fmla="*/ 1763120 w 1931546"/>
                      <a:gd name="connsiteY14" fmla="*/ 656265 h 819150"/>
                      <a:gd name="connsiteX15" fmla="*/ 1302253 w 1931546"/>
                      <a:gd name="connsiteY15" fmla="*/ 577850 h 819150"/>
                      <a:gd name="connsiteX16" fmla="*/ 701001 w 1931546"/>
                      <a:gd name="connsiteY16" fmla="*/ 714608 h 819150"/>
                      <a:gd name="connsiteX17" fmla="*/ 624450 w 1931546"/>
                      <a:gd name="connsiteY17" fmla="*/ 758608 h 819150"/>
                      <a:gd name="connsiteX18" fmla="*/ 623875 w 1931546"/>
                      <a:gd name="connsiteY18" fmla="*/ 757178 h 819150"/>
                      <a:gd name="connsiteX19" fmla="*/ 569000 w 1931546"/>
                      <a:gd name="connsiteY19" fmla="*/ 786964 h 819150"/>
                      <a:gd name="connsiteX20" fmla="*/ 409575 w 1931546"/>
                      <a:gd name="connsiteY20" fmla="*/ 819150 h 819150"/>
                      <a:gd name="connsiteX21" fmla="*/ 69949 w 1931546"/>
                      <a:gd name="connsiteY21" fmla="*/ 638572 h 819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31546" h="819150">
                        <a:moveTo>
                          <a:pt x="69949" y="638572"/>
                        </a:moveTo>
                        <a:cubicBezTo>
                          <a:pt x="25787" y="573203"/>
                          <a:pt x="0" y="494401"/>
                          <a:pt x="0" y="409575"/>
                        </a:cubicBezTo>
                        <a:cubicBezTo>
                          <a:pt x="0" y="183373"/>
                          <a:pt x="183373" y="0"/>
                          <a:pt x="409575" y="0"/>
                        </a:cubicBezTo>
                        <a:cubicBezTo>
                          <a:pt x="494401" y="0"/>
                          <a:pt x="573204" y="25787"/>
                          <a:pt x="638573" y="69949"/>
                        </a:cubicBezTo>
                        <a:lnTo>
                          <a:pt x="646123" y="76179"/>
                        </a:lnTo>
                        <a:lnTo>
                          <a:pt x="701001" y="107721"/>
                        </a:lnTo>
                        <a:cubicBezTo>
                          <a:pt x="882889" y="195363"/>
                          <a:pt x="1086835" y="244478"/>
                          <a:pt x="1302253" y="244478"/>
                        </a:cubicBezTo>
                        <a:cubicBezTo>
                          <a:pt x="1517671" y="244478"/>
                          <a:pt x="1721618" y="195363"/>
                          <a:pt x="1903506" y="107721"/>
                        </a:cubicBezTo>
                        <a:lnTo>
                          <a:pt x="1931546" y="91604"/>
                        </a:lnTo>
                        <a:lnTo>
                          <a:pt x="1899465" y="118074"/>
                        </a:lnTo>
                        <a:cubicBezTo>
                          <a:pt x="1825346" y="192192"/>
                          <a:pt x="1779503" y="294586"/>
                          <a:pt x="1779503" y="407687"/>
                        </a:cubicBezTo>
                        <a:lnTo>
                          <a:pt x="1783973" y="452032"/>
                        </a:lnTo>
                        <a:lnTo>
                          <a:pt x="1783866" y="507390"/>
                        </a:lnTo>
                        <a:lnTo>
                          <a:pt x="1764376" y="656787"/>
                        </a:lnTo>
                        <a:lnTo>
                          <a:pt x="1763120" y="656265"/>
                        </a:lnTo>
                        <a:cubicBezTo>
                          <a:pt x="1618928" y="605477"/>
                          <a:pt x="1463817" y="577850"/>
                          <a:pt x="1302253" y="577850"/>
                        </a:cubicBezTo>
                        <a:cubicBezTo>
                          <a:pt x="1086835" y="577850"/>
                          <a:pt x="882889" y="626965"/>
                          <a:pt x="701001" y="714608"/>
                        </a:cubicBezTo>
                        <a:lnTo>
                          <a:pt x="624450" y="758608"/>
                        </a:lnTo>
                        <a:lnTo>
                          <a:pt x="623875" y="757178"/>
                        </a:lnTo>
                        <a:lnTo>
                          <a:pt x="569000" y="786964"/>
                        </a:lnTo>
                        <a:cubicBezTo>
                          <a:pt x="519999" y="807689"/>
                          <a:pt x="466126" y="819150"/>
                          <a:pt x="409575" y="819150"/>
                        </a:cubicBezTo>
                        <a:cubicBezTo>
                          <a:pt x="268199" y="819150"/>
                          <a:pt x="143553" y="747520"/>
                          <a:pt x="69949" y="638572"/>
                        </a:cubicBezTo>
                        <a:close/>
                      </a:path>
                    </a:pathLst>
                  </a:custGeom>
                  <a:solidFill>
                    <a:srgbClr val="09DEE9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5CA2"/>
                      </a:solidFill>
                      <a:effectLst/>
                      <a:uLnTx/>
                      <a:uFillTx/>
                      <a:latin typeface="Segoe UI Light" panose="020B0502040204020203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 rot="7200000">
                    <a:off x="6662636" y="2547649"/>
                    <a:ext cx="638176" cy="638176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5CA2"/>
                      </a:solidFill>
                      <a:effectLst/>
                      <a:uLnTx/>
                      <a:uFillTx/>
                      <a:latin typeface="Segoe UI Light" panose="020B0502040204020203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  <p:sp>
                <p:nvSpPr>
                  <p:cNvPr id="40" name="椭圆 39"/>
                  <p:cNvSpPr/>
                  <p:nvPr/>
                </p:nvSpPr>
                <p:spPr>
                  <a:xfrm rot="7200000">
                    <a:off x="5776911" y="4091512"/>
                    <a:ext cx="638176" cy="638176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5CA2"/>
                      </a:solidFill>
                      <a:effectLst/>
                      <a:uLnTx/>
                      <a:uFillTx/>
                      <a:latin typeface="Segoe UI Light" panose="020B0502040204020203"/>
                      <a:ea typeface="阿里巴巴普惠体 R" panose="00020600040101010101" pitchFamily="18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31" name="文本框 30"/>
              <p:cNvSpPr txBox="1"/>
              <p:nvPr/>
            </p:nvSpPr>
            <p:spPr>
              <a:xfrm>
                <a:off x="4439798" y="2417229"/>
                <a:ext cx="990698" cy="41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rgbClr val="005CA2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关键词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804476" y="2381252"/>
                <a:ext cx="1082896" cy="41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rgbClr val="005CA2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关键词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637975" y="4498280"/>
                <a:ext cx="990698" cy="41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rgbClr val="005CA2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关键词</a:t>
                </a:r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3496614" y="1216184"/>
              <a:ext cx="5198772" cy="5198772"/>
            </a:xfrm>
            <a:prstGeom prst="ellipse">
              <a:avLst/>
            </a:prstGeom>
            <a:noFill/>
            <a:ln w="12700" cap="flat" cmpd="sng" algn="ctr">
              <a:solidFill>
                <a:schemeClr val="bg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Segoe UI Light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37218" y="1687346"/>
              <a:ext cx="690466" cy="690466"/>
            </a:xfrm>
            <a:prstGeom prst="ellipse">
              <a:avLst/>
            </a:prstGeom>
            <a:solidFill>
              <a:srgbClr val="005C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Segoe UI Light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596705" y="1687346"/>
              <a:ext cx="690466" cy="690466"/>
            </a:xfrm>
            <a:prstGeom prst="ellipse">
              <a:avLst/>
            </a:prstGeom>
            <a:solidFill>
              <a:srgbClr val="0042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Segoe UI Light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53236" y="5237584"/>
              <a:ext cx="690466" cy="690466"/>
            </a:xfrm>
            <a:prstGeom prst="ellipse">
              <a:avLst/>
            </a:prstGeom>
            <a:solidFill>
              <a:srgbClr val="005C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Segoe UI Light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37218" y="5237584"/>
              <a:ext cx="690466" cy="690466"/>
            </a:xfrm>
            <a:prstGeom prst="ellipse">
              <a:avLst/>
            </a:prstGeom>
            <a:solidFill>
              <a:srgbClr val="0042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Segoe UI Light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pic>
          <p:nvPicPr>
            <p:cNvPr id="26" name="图形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0078" y="1797839"/>
              <a:ext cx="470792" cy="470792"/>
            </a:xfrm>
            <a:prstGeom prst="rect">
              <a:avLst/>
            </a:prstGeom>
          </p:spPr>
        </p:pic>
        <p:pic>
          <p:nvPicPr>
            <p:cNvPr id="27" name="图形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1860" y="5346639"/>
              <a:ext cx="472356" cy="472356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30650" y="1821291"/>
              <a:ext cx="422576" cy="422576"/>
            </a:xfrm>
            <a:prstGeom prst="rect">
              <a:avLst/>
            </a:prstGeom>
          </p:spPr>
        </p:pic>
        <p:pic>
          <p:nvPicPr>
            <p:cNvPr id="29" name="图形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8133" y="5385115"/>
              <a:ext cx="388636" cy="388636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8085383" y="1578825"/>
            <a:ext cx="3347085" cy="1731004"/>
            <a:chOff x="8085383" y="1819456"/>
            <a:chExt cx="3347085" cy="1731004"/>
          </a:xfrm>
        </p:grpSpPr>
        <p:sp>
          <p:nvSpPr>
            <p:cNvPr id="55" name="矩形 54"/>
            <p:cNvSpPr/>
            <p:nvPr/>
          </p:nvSpPr>
          <p:spPr>
            <a:xfrm>
              <a:off x="8085383" y="1819456"/>
              <a:ext cx="3347085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rgbClr val="005CA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2. 登录过期 / 权限失效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188891" y="2179495"/>
              <a:ext cx="3134784" cy="137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用户长时间未操作导致登录失效或权限超时未刷新，常引发403、401错误，造成操作中断甚至数据提交失败。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549443" y="4379976"/>
            <a:ext cx="3774232" cy="1750689"/>
            <a:chOff x="7549443" y="1799771"/>
            <a:chExt cx="3774232" cy="1750689"/>
          </a:xfrm>
        </p:grpSpPr>
        <p:sp>
          <p:nvSpPr>
            <p:cNvPr id="58" name="矩形 57"/>
            <p:cNvSpPr/>
            <p:nvPr/>
          </p:nvSpPr>
          <p:spPr>
            <a:xfrm>
              <a:off x="7549443" y="1799771"/>
              <a:ext cx="3389630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rgbClr val="005CA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lang="en-US" altLang="zh-CN" b="1" spc="300" dirty="0">
                  <a:solidFill>
                    <a:srgbClr val="005CA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4.</a:t>
              </a:r>
              <a:r>
                <a:rPr lang="zh-CN" altLang="en-US" b="1" spc="300" dirty="0">
                  <a:solidFill>
                    <a:srgbClr val="005CA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数据越权访问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188891" y="2179495"/>
              <a:ext cx="3134784" cy="137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若未严格进行权限控制，学生可能访问企业后台，企业可修改他人职位等，造成严重数据安全问题。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-101010" y="1578825"/>
            <a:ext cx="3877945" cy="1731010"/>
            <a:chOff x="7474516" y="1819456"/>
            <a:chExt cx="3877945" cy="1731010"/>
          </a:xfrm>
        </p:grpSpPr>
        <p:sp>
          <p:nvSpPr>
            <p:cNvPr id="61" name="矩形 60"/>
            <p:cNvSpPr/>
            <p:nvPr/>
          </p:nvSpPr>
          <p:spPr>
            <a:xfrm>
              <a:off x="7474516" y="1819456"/>
              <a:ext cx="3877945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spc="300" dirty="0">
                  <a:solidFill>
                    <a:srgbClr val="005CA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1. 系统崩溃 / 数据丢失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851706" y="2179501"/>
              <a:ext cx="3472180" cy="137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在高并发或异常情况下，如果未做好数据备份与容灾，系统崩溃将导致重要数据（如简历、职位信息）丢失，影响用户信任和平台信誉。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-269285" y="4399661"/>
            <a:ext cx="4017645" cy="1731004"/>
            <a:chOff x="7306241" y="1819456"/>
            <a:chExt cx="4017645" cy="1731004"/>
          </a:xfrm>
        </p:grpSpPr>
        <p:sp>
          <p:nvSpPr>
            <p:cNvPr id="64" name="矩形 63"/>
            <p:cNvSpPr/>
            <p:nvPr/>
          </p:nvSpPr>
          <p:spPr>
            <a:xfrm>
              <a:off x="7306241" y="1819456"/>
              <a:ext cx="4017645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spc="300" dirty="0">
                  <a:solidFill>
                    <a:srgbClr val="005CA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3. 表单异常，用户体验差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188891" y="2179495"/>
              <a:ext cx="3134784" cy="137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用户操作如简历上传失败、信息缺失未校验，若未做出友好提示，会导致误操作、数据丢失或流程中断。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5932118"/>
            <a:ext cx="3973774" cy="312425"/>
          </a:xfrm>
          <a:prstGeom prst="rect">
            <a:avLst/>
          </a:prstGeom>
          <a:solidFill>
            <a:srgbClr val="0042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性能调优策略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00710" y="1185545"/>
          <a:ext cx="5495290" cy="4563110"/>
        </p:xfrm>
        <a:graphic>
          <a:graphicData uri="http://schemas.openxmlformats.org/drawingml/2006/table">
            <a:tbl>
              <a:tblPr/>
              <a:tblGrid>
                <a:gridCol w="2449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6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400" b="1"/>
                        <a:t>问题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/>
                        <a:t>优化手段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115">
                <a:tc>
                  <a:txBody>
                    <a:bodyPr/>
                    <a:lstStyle/>
                    <a:p>
                      <a:r>
                        <a:rPr lang="zh-CN" altLang="en-US" sz="2000"/>
                        <a:t>数据安全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定期自动备份 </a:t>
                      </a:r>
                      <a:r>
                        <a:rPr lang="en-US" altLang="zh-CN" sz="2000"/>
                        <a:t>+ </a:t>
                      </a:r>
                      <a:r>
                        <a:rPr lang="zh-CN" altLang="en-US" sz="2000"/>
                        <a:t>支持一键恢复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105">
                <a:tc>
                  <a:txBody>
                    <a:bodyPr/>
                    <a:lstStyle/>
                    <a:p>
                      <a:r>
                        <a:rPr lang="zh-CN" altLang="en-US" sz="2000"/>
                        <a:t>用户身份管理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使用 </a:t>
                      </a:r>
                      <a:r>
                        <a:rPr lang="en-US" altLang="zh-CN" sz="2000"/>
                        <a:t>JWT + </a:t>
                      </a:r>
                      <a:r>
                        <a:rPr lang="zh-CN" altLang="en-US" sz="2000"/>
                        <a:t>刷新机制，防止登录中断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425">
                <a:tc>
                  <a:txBody>
                    <a:bodyPr/>
                    <a:lstStyle/>
                    <a:p>
                      <a:r>
                        <a:rPr lang="zh-CN" altLang="en-US" sz="2000"/>
                        <a:t>权限管理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使用 </a:t>
                      </a:r>
                      <a:r>
                        <a:rPr lang="en-US" altLang="zh-CN" sz="2000"/>
                        <a:t>Spring Security + RBAC </a:t>
                      </a:r>
                      <a:r>
                        <a:rPr lang="zh-CN" altLang="en-US" sz="2000"/>
                        <a:t>精细控制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0265">
                <a:tc>
                  <a:txBody>
                    <a:bodyPr/>
                    <a:lstStyle/>
                    <a:p>
                      <a:r>
                        <a:rPr lang="zh-CN" altLang="en-US" sz="2000"/>
                        <a:t>用户体验</a:t>
                      </a:r>
                    </a:p>
                  </a:txBody>
                  <a:tcPr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前后端异常捕捉 </a:t>
                      </a:r>
                      <a:r>
                        <a:rPr lang="en-US" altLang="zh-CN" sz="2000"/>
                        <a:t>+ </a:t>
                      </a:r>
                      <a:r>
                        <a:rPr lang="zh-CN" altLang="en-US" sz="2000"/>
                        <a:t>错误弹窗提示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435" y="312420"/>
            <a:ext cx="5034280" cy="3114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05" y="3533140"/>
            <a:ext cx="4994910" cy="30448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图书馆, 场景, 房间, 室内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27E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82029" y="2159568"/>
            <a:ext cx="2827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思源黑体 CN Bold" panose="020B0800000000000000" pitchFamily="34" charset="-122"/>
              </a:rPr>
              <a:t>Task</a:t>
            </a:r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12</a:t>
            </a:r>
            <a:endParaRPr lang="zh-CN" altLang="en-US" sz="44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3538711" y="3289054"/>
            <a:ext cx="5333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4400" dirty="0"/>
              <a:t>安全性分析与防护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93" y="1018814"/>
            <a:ext cx="1074814" cy="10748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安全性隐患分析</a:t>
            </a:r>
          </a:p>
        </p:txBody>
      </p:sp>
      <p:sp>
        <p:nvSpPr>
          <p:cNvPr id="41" name="形状 40"/>
          <p:cNvSpPr/>
          <p:nvPr/>
        </p:nvSpPr>
        <p:spPr>
          <a:xfrm rot="20700000" flipH="1">
            <a:off x="4305299" y="1925167"/>
            <a:ext cx="2482694" cy="1731369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00427E"/>
          </a:solid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42" name="形状 41"/>
          <p:cNvSpPr/>
          <p:nvPr/>
        </p:nvSpPr>
        <p:spPr>
          <a:xfrm rot="20700000" flipV="1">
            <a:off x="5404004" y="3441785"/>
            <a:ext cx="2482694" cy="1731370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00427E"/>
          </a:solid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43" name="形状 42"/>
          <p:cNvSpPr/>
          <p:nvPr/>
        </p:nvSpPr>
        <p:spPr>
          <a:xfrm rot="15300000" flipH="1">
            <a:off x="4096341" y="3232827"/>
            <a:ext cx="2482695" cy="1731370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00427E"/>
          </a:solid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44" name="形状 43"/>
          <p:cNvSpPr/>
          <p:nvPr/>
        </p:nvSpPr>
        <p:spPr>
          <a:xfrm rot="15300000" flipV="1">
            <a:off x="5612962" y="2134123"/>
            <a:ext cx="2482694" cy="1731369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00427E"/>
          </a:solid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45" name="矩形 44"/>
          <p:cNvSpPr/>
          <p:nvPr/>
        </p:nvSpPr>
        <p:spPr>
          <a:xfrm>
            <a:off x="5566309" y="3050895"/>
            <a:ext cx="10593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005CA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安全隐患</a:t>
            </a:r>
          </a:p>
        </p:txBody>
      </p:sp>
      <p:sp>
        <p:nvSpPr>
          <p:cNvPr id="46" name="矩形 45"/>
          <p:cNvSpPr/>
          <p:nvPr/>
        </p:nvSpPr>
        <p:spPr>
          <a:xfrm>
            <a:off x="640714" y="1525910"/>
            <a:ext cx="1978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5CA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密码管理风险</a:t>
            </a:r>
            <a:endParaRPr lang="en-US" altLang="zh-CN" sz="2000" b="1" dirty="0">
              <a:solidFill>
                <a:srgbClr val="005CA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96844" y="1895242"/>
            <a:ext cx="3239308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明文存储密码，泄露即失控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用户密码用作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JWT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签名密钥，易被伪造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默认弱密码</a:t>
            </a:r>
          </a:p>
        </p:txBody>
      </p:sp>
      <p:sp>
        <p:nvSpPr>
          <p:cNvPr id="48" name="矩形 47"/>
          <p:cNvSpPr/>
          <p:nvPr/>
        </p:nvSpPr>
        <p:spPr>
          <a:xfrm>
            <a:off x="8246258" y="1525910"/>
            <a:ext cx="2900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5CA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令牌设计与校验缺陷</a:t>
            </a:r>
            <a:endParaRPr lang="en-US" altLang="zh-CN" sz="2000" b="1" dirty="0">
              <a:solidFill>
                <a:srgbClr val="005CA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142308" y="1885949"/>
            <a:ext cx="3820127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JWT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中暴露敏感信息（用户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ID+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角色）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每次请求需查库验证签名，性能低且易被利用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缺乏统一密钥管理与轮换机制</a:t>
            </a:r>
          </a:p>
        </p:txBody>
      </p:sp>
      <p:sp>
        <p:nvSpPr>
          <p:cNvPr id="50" name="矩形 49"/>
          <p:cNvSpPr/>
          <p:nvPr/>
        </p:nvSpPr>
        <p:spPr>
          <a:xfrm>
            <a:off x="640714" y="4129680"/>
            <a:ext cx="2314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5CA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认证与授权漏洞</a:t>
            </a:r>
            <a:endParaRPr lang="en-US" altLang="zh-CN" sz="2000" b="1" dirty="0">
              <a:solidFill>
                <a:srgbClr val="005CA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5595" y="4523621"/>
            <a:ext cx="4461311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未使用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Spring Security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，缺乏标准防护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权限与角色硬编码，缺乏细粒度控制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无验证码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多因子认证，暴力破解防御薄弱</a:t>
            </a:r>
          </a:p>
        </p:txBody>
      </p:sp>
      <p:sp>
        <p:nvSpPr>
          <p:cNvPr id="52" name="矩形 51"/>
          <p:cNvSpPr/>
          <p:nvPr/>
        </p:nvSpPr>
        <p:spPr>
          <a:xfrm>
            <a:off x="8246258" y="4129680"/>
            <a:ext cx="2605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5CA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输入输出验证漏洞</a:t>
            </a:r>
            <a:endParaRPr lang="en-US" altLang="zh-CN" sz="2000" b="1" dirty="0">
              <a:solidFill>
                <a:srgbClr val="005CA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246259" y="4489719"/>
            <a:ext cx="3612004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参数缺失校验，存在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SQL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注入与拒绝服务风险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输出未转义，易遭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XSS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攻击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无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CSRF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校验，状态变更操作暴露</a:t>
            </a:r>
          </a:p>
        </p:txBody>
      </p:sp>
    </p:spTree>
    <p:extLst>
      <p:ext uri="{BB962C8B-B14F-4D97-AF65-F5344CB8AC3E}">
        <p14:creationId xmlns:p14="http://schemas.microsoft.com/office/powerpoint/2010/main" val="46520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安全性防护策略：密文存储密码</a:t>
            </a:r>
          </a:p>
        </p:txBody>
      </p:sp>
      <p:sp>
        <p:nvSpPr>
          <p:cNvPr id="110" name="椭圆 109"/>
          <p:cNvSpPr/>
          <p:nvPr/>
        </p:nvSpPr>
        <p:spPr>
          <a:xfrm>
            <a:off x="2536664" y="3022600"/>
            <a:ext cx="1333500" cy="1333500"/>
          </a:xfrm>
          <a:prstGeom prst="ellipse">
            <a:avLst/>
          </a:prstGeom>
          <a:solidFill>
            <a:srgbClr val="00427E"/>
          </a:solidFill>
          <a:ln w="12700" cap="flat" cmpd="sng" algn="ctr">
            <a:noFill/>
            <a:prstDash val="solid"/>
            <a:miter lim="800000"/>
          </a:ln>
          <a:effectLst>
            <a:outerShdw blurRad="254000" dist="203200" dir="5400000" algn="ctr" rotWithShape="0">
              <a:srgbClr val="001D32">
                <a:alpha val="52941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5032214" y="3022600"/>
            <a:ext cx="1333500" cy="1333500"/>
          </a:xfrm>
          <a:prstGeom prst="ellipse">
            <a:avLst/>
          </a:prstGeom>
          <a:solidFill>
            <a:srgbClr val="005CA2"/>
          </a:solidFill>
          <a:ln w="12700" cap="flat" cmpd="sng" algn="ctr">
            <a:noFill/>
            <a:prstDash val="solid"/>
            <a:miter lim="800000"/>
          </a:ln>
          <a:effectLst>
            <a:outerShdw blurRad="254000" dist="203200" dir="5400000" algn="ctr" rotWithShape="0">
              <a:srgbClr val="001D32">
                <a:alpha val="52941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7527764" y="3022600"/>
            <a:ext cx="1333500" cy="1333500"/>
          </a:xfrm>
          <a:prstGeom prst="ellipse">
            <a:avLst/>
          </a:prstGeom>
          <a:solidFill>
            <a:srgbClr val="02A4EC"/>
          </a:solidFill>
          <a:ln w="12700" cap="flat" cmpd="sng" algn="ctr">
            <a:noFill/>
            <a:prstDash val="solid"/>
            <a:miter lim="800000"/>
          </a:ln>
          <a:effectLst>
            <a:outerShdw blurRad="254000" dist="203200" dir="5400000" algn="ctr" rotWithShape="0">
              <a:srgbClr val="001D32">
                <a:alpha val="52941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14" name="弧形 113"/>
          <p:cNvSpPr/>
          <p:nvPr/>
        </p:nvSpPr>
        <p:spPr>
          <a:xfrm rot="19127225">
            <a:off x="2122326" y="2608262"/>
            <a:ext cx="2162175" cy="2162175"/>
          </a:xfrm>
          <a:prstGeom prst="arc">
            <a:avLst>
              <a:gd name="adj1" fmla="val 15370780"/>
              <a:gd name="adj2" fmla="val 406341"/>
            </a:avLst>
          </a:prstGeom>
          <a:noFill/>
          <a:ln w="38100" cap="flat" cmpd="sng" algn="ctr">
            <a:solidFill>
              <a:srgbClr val="005CA2"/>
            </a:solidFill>
            <a:prstDash val="solid"/>
            <a:miter lim="800000"/>
            <a:headEnd type="none"/>
            <a:tailEnd type="arrow" w="med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15" name="弧形 114"/>
          <p:cNvSpPr/>
          <p:nvPr/>
        </p:nvSpPr>
        <p:spPr>
          <a:xfrm rot="2472775" flipV="1">
            <a:off x="4617875" y="2608262"/>
            <a:ext cx="2162175" cy="2162175"/>
          </a:xfrm>
          <a:prstGeom prst="arc">
            <a:avLst>
              <a:gd name="adj1" fmla="val 15370780"/>
              <a:gd name="adj2" fmla="val 406341"/>
            </a:avLst>
          </a:prstGeom>
          <a:noFill/>
          <a:ln w="38100" cap="flat" cmpd="sng" algn="ctr">
            <a:solidFill>
              <a:srgbClr val="005CA2"/>
            </a:solidFill>
            <a:prstDash val="solid"/>
            <a:miter lim="800000"/>
            <a:headEnd type="none"/>
            <a:tailEnd type="arrow" w="med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16" name="弧形 115"/>
          <p:cNvSpPr/>
          <p:nvPr/>
        </p:nvSpPr>
        <p:spPr>
          <a:xfrm rot="19127225">
            <a:off x="7113428" y="2608262"/>
            <a:ext cx="2162175" cy="2162175"/>
          </a:xfrm>
          <a:prstGeom prst="arc">
            <a:avLst>
              <a:gd name="adj1" fmla="val 15370780"/>
              <a:gd name="adj2" fmla="val 406341"/>
            </a:avLst>
          </a:prstGeom>
          <a:noFill/>
          <a:ln w="38100" cap="flat" cmpd="sng" algn="ctr">
            <a:solidFill>
              <a:srgbClr val="005CA2"/>
            </a:solidFill>
            <a:prstDash val="solid"/>
            <a:miter lim="800000"/>
            <a:headEnd type="none"/>
            <a:tailEnd type="arrow" w="med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118" name="图形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0510" y="3346447"/>
            <a:ext cx="685804" cy="685804"/>
          </a:xfrm>
          <a:prstGeom prst="rect">
            <a:avLst/>
          </a:prstGeom>
        </p:spPr>
      </p:pic>
      <p:pic>
        <p:nvPicPr>
          <p:cNvPr id="119" name="图形 1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6059" y="3346447"/>
            <a:ext cx="685804" cy="685804"/>
          </a:xfrm>
          <a:prstGeom prst="rect">
            <a:avLst/>
          </a:prstGeom>
        </p:spPr>
      </p:pic>
      <p:pic>
        <p:nvPicPr>
          <p:cNvPr id="120" name="图形 1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4988" y="3379823"/>
            <a:ext cx="619052" cy="619052"/>
          </a:xfrm>
          <a:prstGeom prst="rect">
            <a:avLst/>
          </a:prstGeom>
        </p:spPr>
      </p:pic>
      <p:sp>
        <p:nvSpPr>
          <p:cNvPr id="122" name="文本框 121"/>
          <p:cNvSpPr txBox="1"/>
          <p:nvPr/>
        </p:nvSpPr>
        <p:spPr>
          <a:xfrm flipH="1">
            <a:off x="2238944" y="4692025"/>
            <a:ext cx="1934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密码哈希处理</a:t>
            </a:r>
            <a:endParaRPr lang="zh-CN" altLang="en-US" sz="22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 flipH="1">
            <a:off x="1229564" y="5085288"/>
            <a:ext cx="3947696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使用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BCryptPasswordEncoder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对密码进行哈希处理，确保密码存储安全，防止明文泄露和暴力破解攻击。</a:t>
            </a:r>
          </a:p>
        </p:txBody>
      </p:sp>
      <p:sp>
        <p:nvSpPr>
          <p:cNvPr id="124" name="文本框 123"/>
          <p:cNvSpPr txBox="1"/>
          <p:nvPr/>
        </p:nvSpPr>
        <p:spPr>
          <a:xfrm flipH="1">
            <a:off x="7230046" y="4692025"/>
            <a:ext cx="1934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密码校验机制</a:t>
            </a:r>
          </a:p>
        </p:txBody>
      </p:sp>
      <p:sp>
        <p:nvSpPr>
          <p:cNvPr id="125" name="文本框 124"/>
          <p:cNvSpPr txBox="1"/>
          <p:nvPr/>
        </p:nvSpPr>
        <p:spPr>
          <a:xfrm flipH="1">
            <a:off x="6220666" y="5085288"/>
            <a:ext cx="3947696" cy="625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登录时通过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BCryptPasswordEncoder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校验用户输入密码与数据库哈希值，确保密码匹配且安全。</a:t>
            </a:r>
          </a:p>
        </p:txBody>
      </p:sp>
      <p:sp>
        <p:nvSpPr>
          <p:cNvPr id="126" name="文本框 125"/>
          <p:cNvSpPr txBox="1"/>
          <p:nvPr/>
        </p:nvSpPr>
        <p:spPr>
          <a:xfrm flipH="1">
            <a:off x="4734497" y="1697933"/>
            <a:ext cx="1934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密码存储流程</a:t>
            </a:r>
          </a:p>
        </p:txBody>
      </p:sp>
      <p:sp>
        <p:nvSpPr>
          <p:cNvPr id="127" name="文本框 126"/>
          <p:cNvSpPr txBox="1"/>
          <p:nvPr/>
        </p:nvSpPr>
        <p:spPr>
          <a:xfrm flipH="1">
            <a:off x="3725116" y="2091196"/>
            <a:ext cx="415987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在用户注册或更新密码时，系统对密码进行哈希处理并存储，确保数据库泄露时原始密码不被暴露。</a:t>
            </a:r>
          </a:p>
        </p:txBody>
      </p:sp>
    </p:spTree>
    <p:extLst>
      <p:ext uri="{BB962C8B-B14F-4D97-AF65-F5344CB8AC3E}">
        <p14:creationId xmlns:p14="http://schemas.microsoft.com/office/powerpoint/2010/main" val="136310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4ACDBA1A-5A4C-4BAC-9E9D-2027E74BAB63}"/>
              </a:ext>
            </a:extLst>
          </p:cNvPr>
          <p:cNvSpPr/>
          <p:nvPr/>
        </p:nvSpPr>
        <p:spPr>
          <a:xfrm>
            <a:off x="1068590" y="1355785"/>
            <a:ext cx="10257713" cy="8522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2000" y="990600"/>
            <a:ext cx="10668000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defTabSz="1219170">
              <a:lnSpc>
                <a:spcPts val="2200"/>
              </a:lnSpc>
              <a:defRPr/>
            </a:pP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1407" y="3117619"/>
            <a:ext cx="3217333" cy="28574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defTabSz="1219170">
              <a:lnSpc>
                <a:spcPts val="2200"/>
              </a:lnSpc>
              <a:defRPr/>
            </a:pPr>
            <a:endParaRPr lang="en-US" sz="1600" dirty="0">
              <a:solidFill>
                <a:srgbClr val="0A4776"/>
              </a:solidFill>
              <a:latin typeface="Calibri" panose="020F0502020204030204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D21C2AA7-B0AF-433C-A84B-39413ADE636D}"/>
              </a:ext>
            </a:extLst>
          </p:cNvPr>
          <p:cNvSpPr/>
          <p:nvPr/>
        </p:nvSpPr>
        <p:spPr>
          <a:xfrm>
            <a:off x="1285691" y="1577549"/>
            <a:ext cx="2368372" cy="455176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3D4D83"/>
          </a:solidFill>
          <a:ln/>
        </p:spPr>
        <p:txBody>
          <a:bodyPr/>
          <a:lstStyle/>
          <a:p>
            <a:pPr defTabSz="914377"/>
            <a:endParaRPr lang="zh-CN" altLang="en-US" sz="1867" dirty="0">
              <a:solidFill>
                <a:srgbClr val="5D9DC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2279F65C-0D88-4627-A273-13BC4CF445B0}"/>
              </a:ext>
            </a:extLst>
          </p:cNvPr>
          <p:cNvSpPr/>
          <p:nvPr/>
        </p:nvSpPr>
        <p:spPr>
          <a:xfrm>
            <a:off x="10245446" y="1362026"/>
            <a:ext cx="1080857" cy="947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algn="ctr" defTabSz="914377">
              <a:lnSpc>
                <a:spcPct val="112500"/>
              </a:lnSpc>
              <a:spcBef>
                <a:spcPts val="500"/>
              </a:spcBef>
            </a:pPr>
            <a:r>
              <a:rPr lang="en-US" sz="4224" b="1" dirty="0">
                <a:solidFill>
                  <a:srgbClr val="3D4D83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14">
            <a:extLst>
              <a:ext uri="{FF2B5EF4-FFF2-40B4-BE49-F238E27FC236}">
                <a16:creationId xmlns:a16="http://schemas.microsoft.com/office/drawing/2014/main" id="{E207D436-9BF7-4AD2-A7A3-EF4A54FB5B47}"/>
              </a:ext>
            </a:extLst>
          </p:cNvPr>
          <p:cNvSpPr/>
          <p:nvPr/>
        </p:nvSpPr>
        <p:spPr>
          <a:xfrm>
            <a:off x="1393641" y="1625592"/>
            <a:ext cx="2188960" cy="368537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 algn="ctr" defTabSz="914377">
              <a:spcBef>
                <a:spcPts val="500"/>
              </a:spcBef>
            </a:pPr>
            <a:r>
              <a:rPr lang="zh-CN" altLang="en-US" sz="1600" b="1" dirty="0">
                <a:solidFill>
                  <a:srgbClr val="F4F7FF"/>
                </a:solidFill>
                <a:latin typeface="Microsoft Yahei" pitchFamily="34" charset="0"/>
                <a:ea typeface="Microsoft Yahei" pitchFamily="34" charset="-122"/>
              </a:rPr>
              <a:t>引入依赖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DEF3EA94-C0D2-4814-8051-476288DBB7DF}"/>
              </a:ext>
            </a:extLst>
          </p:cNvPr>
          <p:cNvSpPr/>
          <p:nvPr/>
        </p:nvSpPr>
        <p:spPr>
          <a:xfrm>
            <a:off x="3860556" y="1400099"/>
            <a:ext cx="6313425" cy="813043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添加 </a:t>
            </a:r>
            <a:r>
              <a:rPr lang="en-US" altLang="zh-CN" sz="1600" dirty="0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spring-boot-starter-security </a:t>
            </a:r>
            <a:r>
              <a:rPr lang="zh-CN" altLang="en-US" sz="1600" dirty="0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提供基础认证功能</a:t>
            </a:r>
            <a:endParaRPr lang="en-US" altLang="zh-CN" sz="1600" dirty="0">
              <a:solidFill>
                <a:srgbClr val="000000"/>
              </a:solidFill>
              <a:latin typeface="Microsoft Yahei" pitchFamily="34" charset="0"/>
              <a:ea typeface="思源黑体 CN Regular" panose="020B0500000000000000"/>
              <a:cs typeface="Microsoft Yahei" pitchFamily="34" charset="-120"/>
            </a:endParaRPr>
          </a:p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添加 </a:t>
            </a:r>
            <a:r>
              <a:rPr lang="en-US" altLang="zh-CN" sz="1600" dirty="0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java-</a:t>
            </a:r>
            <a:r>
              <a:rPr lang="en-US" altLang="zh-CN" sz="1600" dirty="0" err="1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jwt</a:t>
            </a:r>
            <a:r>
              <a:rPr lang="en-US" altLang="zh-CN" sz="1600" dirty="0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实现 </a:t>
            </a:r>
            <a:r>
              <a:rPr lang="en-US" altLang="zh-CN" sz="1600" dirty="0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Token </a:t>
            </a:r>
            <a:r>
              <a:rPr lang="zh-CN" altLang="en-US" sz="1600" dirty="0">
                <a:solidFill>
                  <a:srgbClr val="000000"/>
                </a:solidFill>
                <a:latin typeface="Microsoft Yahei" pitchFamily="34" charset="0"/>
                <a:ea typeface="思源黑体 CN Regular" panose="020B0500000000000000"/>
                <a:cs typeface="Microsoft Yahei" pitchFamily="34" charset="-120"/>
              </a:rPr>
              <a:t>的生成与解析</a:t>
            </a:r>
            <a:endParaRPr lang="en-US" sz="1600" dirty="0">
              <a:solidFill>
                <a:prstClr val="black"/>
              </a:solidFill>
              <a:latin typeface="Calibri" panose="020F0502020204030204"/>
              <a:ea typeface="思源黑体 CN Regular" panose="020B0500000000000000"/>
            </a:endParaRPr>
          </a:p>
        </p:txBody>
      </p:sp>
      <p:sp>
        <p:nvSpPr>
          <p:cNvPr id="33" name="Freeform 116">
            <a:extLst>
              <a:ext uri="{FF2B5EF4-FFF2-40B4-BE49-F238E27FC236}">
                <a16:creationId xmlns:a16="http://schemas.microsoft.com/office/drawing/2014/main" id="{B91F128A-84EB-4FB6-BA4B-D65633DD8CBE}"/>
              </a:ext>
            </a:extLst>
          </p:cNvPr>
          <p:cNvSpPr>
            <a:spLocks noEditPoints="1"/>
          </p:cNvSpPr>
          <p:nvPr/>
        </p:nvSpPr>
        <p:spPr bwMode="auto">
          <a:xfrm>
            <a:off x="622415" y="632156"/>
            <a:ext cx="283189" cy="228345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65811" tIns="82905" rIns="165811" bIns="82905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C59ED1AC-5962-4ADC-A0EF-7C5C35D72AF7}"/>
              </a:ext>
            </a:extLst>
          </p:cNvPr>
          <p:cNvSpPr/>
          <p:nvPr/>
        </p:nvSpPr>
        <p:spPr>
          <a:xfrm>
            <a:off x="1068590" y="2403692"/>
            <a:ext cx="10257713" cy="8094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0" name="Shape 3">
            <a:extLst>
              <a:ext uri="{FF2B5EF4-FFF2-40B4-BE49-F238E27FC236}">
                <a16:creationId xmlns:a16="http://schemas.microsoft.com/office/drawing/2014/main" id="{7CF7A8D6-3E9D-4D46-A1DA-7D10BD0D2D0E}"/>
              </a:ext>
            </a:extLst>
          </p:cNvPr>
          <p:cNvSpPr/>
          <p:nvPr/>
        </p:nvSpPr>
        <p:spPr>
          <a:xfrm>
            <a:off x="1285691" y="2580805"/>
            <a:ext cx="2368372" cy="455176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3D4D83"/>
          </a:solidFill>
          <a:ln/>
        </p:spPr>
        <p:txBody>
          <a:bodyPr/>
          <a:lstStyle/>
          <a:p>
            <a:pPr defTabSz="914377"/>
            <a:endParaRPr lang="zh-CN" altLang="en-US" sz="1867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1" name="Text 4">
            <a:extLst>
              <a:ext uri="{FF2B5EF4-FFF2-40B4-BE49-F238E27FC236}">
                <a16:creationId xmlns:a16="http://schemas.microsoft.com/office/drawing/2014/main" id="{B40A50C3-DCC7-483D-BB56-DE1B43FFA2D2}"/>
              </a:ext>
            </a:extLst>
          </p:cNvPr>
          <p:cNvSpPr/>
          <p:nvPr/>
        </p:nvSpPr>
        <p:spPr>
          <a:xfrm>
            <a:off x="10245446" y="2388097"/>
            <a:ext cx="1080857" cy="947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algn="ctr" defTabSz="914377">
              <a:lnSpc>
                <a:spcPct val="112500"/>
              </a:lnSpc>
              <a:spcBef>
                <a:spcPts val="500"/>
              </a:spcBef>
            </a:pPr>
            <a:r>
              <a:rPr lang="en-US" sz="4224" b="1" dirty="0">
                <a:solidFill>
                  <a:srgbClr val="3D4D83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Text 14">
            <a:extLst>
              <a:ext uri="{FF2B5EF4-FFF2-40B4-BE49-F238E27FC236}">
                <a16:creationId xmlns:a16="http://schemas.microsoft.com/office/drawing/2014/main" id="{883CF987-6EBC-4F50-BECD-2692D1EAD263}"/>
              </a:ext>
            </a:extLst>
          </p:cNvPr>
          <p:cNvSpPr/>
          <p:nvPr/>
        </p:nvSpPr>
        <p:spPr>
          <a:xfrm>
            <a:off x="1218175" y="2646939"/>
            <a:ext cx="2503404" cy="368537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 algn="ctr" defTabSz="914377">
              <a:spcBef>
                <a:spcPts val="500"/>
              </a:spcBef>
            </a:pPr>
            <a:r>
              <a:rPr lang="zh-CN" altLang="en-US" sz="1600" b="1" dirty="0">
                <a:solidFill>
                  <a:srgbClr val="F4F7FF"/>
                </a:solidFill>
                <a:latin typeface="Microsoft Yahei" pitchFamily="34" charset="0"/>
                <a:ea typeface="Microsoft Yahei" pitchFamily="34" charset="-122"/>
              </a:rPr>
              <a:t>配置用户加载与密码加密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Text 15">
            <a:extLst>
              <a:ext uri="{FF2B5EF4-FFF2-40B4-BE49-F238E27FC236}">
                <a16:creationId xmlns:a16="http://schemas.microsoft.com/office/drawing/2014/main" id="{56C38C44-1F17-4999-A976-A5256F9A1614}"/>
              </a:ext>
            </a:extLst>
          </p:cNvPr>
          <p:cNvSpPr/>
          <p:nvPr/>
        </p:nvSpPr>
        <p:spPr>
          <a:xfrm>
            <a:off x="3860558" y="2371757"/>
            <a:ext cx="6585594" cy="793294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 </a:t>
            </a:r>
            <a:r>
              <a:rPr lang="en-US" altLang="zh-CN" sz="1536" dirty="0" err="1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UserDetailsService</a:t>
            </a:r>
            <a:r>
              <a:rPr lang="en-US" altLang="zh-CN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从数据库加载用户信息</a:t>
            </a:r>
            <a:endParaRPr lang="en-US" altLang="zh-CN" sz="1536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 </a:t>
            </a:r>
            <a:r>
              <a:rPr lang="en-US" altLang="zh-CN" sz="1536" dirty="0" err="1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BCryptPasswordEncoder</a:t>
            </a:r>
            <a:r>
              <a:rPr lang="en-US" altLang="zh-CN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加密密码，防止明文存储与暴力破解</a:t>
            </a:r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04E83CE-AB01-49B0-B8F7-0D89FF6792B2}"/>
              </a:ext>
            </a:extLst>
          </p:cNvPr>
          <p:cNvSpPr/>
          <p:nvPr/>
        </p:nvSpPr>
        <p:spPr>
          <a:xfrm>
            <a:off x="1068590" y="3420651"/>
            <a:ext cx="10257713" cy="824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5" name="Shape 3">
            <a:extLst>
              <a:ext uri="{FF2B5EF4-FFF2-40B4-BE49-F238E27FC236}">
                <a16:creationId xmlns:a16="http://schemas.microsoft.com/office/drawing/2014/main" id="{B21BFDBA-33D6-423E-998A-856A529D2532}"/>
              </a:ext>
            </a:extLst>
          </p:cNvPr>
          <p:cNvSpPr/>
          <p:nvPr/>
        </p:nvSpPr>
        <p:spPr>
          <a:xfrm>
            <a:off x="1285691" y="3605075"/>
            <a:ext cx="2368372" cy="455176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3D4D83"/>
          </a:solidFill>
          <a:ln/>
        </p:spPr>
        <p:txBody>
          <a:bodyPr/>
          <a:lstStyle/>
          <a:p>
            <a:pPr defTabSz="914377"/>
            <a:endParaRPr lang="zh-CN" altLang="en-US" sz="1867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6" name="Text 4">
            <a:extLst>
              <a:ext uri="{FF2B5EF4-FFF2-40B4-BE49-F238E27FC236}">
                <a16:creationId xmlns:a16="http://schemas.microsoft.com/office/drawing/2014/main" id="{17986FAE-405B-4C0A-BB1D-4C474FF6BC4B}"/>
              </a:ext>
            </a:extLst>
          </p:cNvPr>
          <p:cNvSpPr/>
          <p:nvPr/>
        </p:nvSpPr>
        <p:spPr>
          <a:xfrm>
            <a:off x="10245446" y="3389552"/>
            <a:ext cx="1080857" cy="947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algn="ctr" defTabSz="914377">
              <a:lnSpc>
                <a:spcPct val="112500"/>
              </a:lnSpc>
              <a:spcBef>
                <a:spcPts val="500"/>
              </a:spcBef>
            </a:pPr>
            <a:r>
              <a:rPr lang="en-US" sz="4224" b="1" dirty="0">
                <a:solidFill>
                  <a:srgbClr val="3D4D83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Text 14">
            <a:extLst>
              <a:ext uri="{FF2B5EF4-FFF2-40B4-BE49-F238E27FC236}">
                <a16:creationId xmlns:a16="http://schemas.microsoft.com/office/drawing/2014/main" id="{B55E284C-916F-47B5-AC8F-E237CBBE0751}"/>
              </a:ext>
            </a:extLst>
          </p:cNvPr>
          <p:cNvSpPr/>
          <p:nvPr/>
        </p:nvSpPr>
        <p:spPr>
          <a:xfrm>
            <a:off x="1231116" y="3654483"/>
            <a:ext cx="2466915" cy="368537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 algn="ctr" defTabSz="914377">
              <a:spcBef>
                <a:spcPts val="500"/>
              </a:spcBef>
            </a:pPr>
            <a:r>
              <a:rPr lang="zh-CN" altLang="en-US" sz="1400" b="1" dirty="0">
                <a:solidFill>
                  <a:srgbClr val="F4F7FF"/>
                </a:solidFill>
                <a:latin typeface="Microsoft Yahei" pitchFamily="34" charset="0"/>
                <a:ea typeface="Microsoft Yahei" pitchFamily="34" charset="-122"/>
              </a:rPr>
              <a:t>构建 </a:t>
            </a:r>
            <a:r>
              <a:rPr lang="en-US" altLang="zh-CN" sz="1400" b="1" dirty="0">
                <a:solidFill>
                  <a:srgbClr val="F4F7FF"/>
                </a:solidFill>
                <a:latin typeface="Microsoft Yahei" pitchFamily="34" charset="0"/>
                <a:ea typeface="Microsoft Yahei" pitchFamily="34" charset="-122"/>
              </a:rPr>
              <a:t>JWT </a:t>
            </a:r>
            <a:r>
              <a:rPr lang="zh-CN" altLang="en-US" sz="1400" b="1" dirty="0">
                <a:solidFill>
                  <a:srgbClr val="F4F7FF"/>
                </a:solidFill>
                <a:latin typeface="Microsoft Yahei" pitchFamily="34" charset="0"/>
                <a:ea typeface="Microsoft Yahei" pitchFamily="34" charset="-122"/>
              </a:rPr>
              <a:t>工具类与过滤器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Text 15">
            <a:extLst>
              <a:ext uri="{FF2B5EF4-FFF2-40B4-BE49-F238E27FC236}">
                <a16:creationId xmlns:a16="http://schemas.microsoft.com/office/drawing/2014/main" id="{BC2E5EA6-A086-4EE0-8AB7-9A13DCA49E7A}"/>
              </a:ext>
            </a:extLst>
          </p:cNvPr>
          <p:cNvSpPr/>
          <p:nvPr/>
        </p:nvSpPr>
        <p:spPr>
          <a:xfrm>
            <a:off x="3860556" y="3420652"/>
            <a:ext cx="6585595" cy="793294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工具类负责生成、解析、验证 </a:t>
            </a:r>
            <a:r>
              <a:rPr lang="en-US" altLang="zh-CN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Token</a:t>
            </a: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，保持无业务耦合</a:t>
            </a:r>
            <a:endParaRPr lang="en-US" altLang="zh-CN" sz="1536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编写 </a:t>
            </a:r>
            <a:r>
              <a:rPr lang="en-US" altLang="zh-CN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JWT </a:t>
            </a: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过滤器：每次请求提取 </a:t>
            </a:r>
            <a:r>
              <a:rPr lang="en-US" altLang="zh-CN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Token → </a:t>
            </a: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验证 → 注入安全上下文</a:t>
            </a:r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55A6317-D9CB-4E35-BDDC-BA153F6BB378}"/>
              </a:ext>
            </a:extLst>
          </p:cNvPr>
          <p:cNvSpPr/>
          <p:nvPr/>
        </p:nvSpPr>
        <p:spPr>
          <a:xfrm>
            <a:off x="1068590" y="4447778"/>
            <a:ext cx="10257713" cy="824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60" name="Shape 3">
            <a:extLst>
              <a:ext uri="{FF2B5EF4-FFF2-40B4-BE49-F238E27FC236}">
                <a16:creationId xmlns:a16="http://schemas.microsoft.com/office/drawing/2014/main" id="{B9355C42-A72B-40AC-BE81-052477A6C2D5}"/>
              </a:ext>
            </a:extLst>
          </p:cNvPr>
          <p:cNvSpPr/>
          <p:nvPr/>
        </p:nvSpPr>
        <p:spPr>
          <a:xfrm>
            <a:off x="1285691" y="4653405"/>
            <a:ext cx="2368372" cy="455176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3D4D83"/>
          </a:solidFill>
          <a:ln/>
        </p:spPr>
        <p:txBody>
          <a:bodyPr/>
          <a:lstStyle/>
          <a:p>
            <a:pPr defTabSz="914377"/>
            <a:endParaRPr lang="zh-CN" altLang="en-US" sz="1867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61" name="Text 4">
            <a:extLst>
              <a:ext uri="{FF2B5EF4-FFF2-40B4-BE49-F238E27FC236}">
                <a16:creationId xmlns:a16="http://schemas.microsoft.com/office/drawing/2014/main" id="{CA97A69C-DD5E-4574-AAB3-3B04E7ECC7EB}"/>
              </a:ext>
            </a:extLst>
          </p:cNvPr>
          <p:cNvSpPr/>
          <p:nvPr/>
        </p:nvSpPr>
        <p:spPr>
          <a:xfrm>
            <a:off x="10245445" y="4382738"/>
            <a:ext cx="1080857" cy="947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algn="ctr" defTabSz="914377">
              <a:lnSpc>
                <a:spcPct val="112500"/>
              </a:lnSpc>
              <a:spcBef>
                <a:spcPts val="500"/>
              </a:spcBef>
            </a:pPr>
            <a:r>
              <a:rPr lang="en-US" sz="4224" b="1" dirty="0">
                <a:solidFill>
                  <a:srgbClr val="3D4D83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 14">
            <a:extLst>
              <a:ext uri="{FF2B5EF4-FFF2-40B4-BE49-F238E27FC236}">
                <a16:creationId xmlns:a16="http://schemas.microsoft.com/office/drawing/2014/main" id="{C7A35694-9B94-418C-800E-9D896373335F}"/>
              </a:ext>
            </a:extLst>
          </p:cNvPr>
          <p:cNvSpPr/>
          <p:nvPr/>
        </p:nvSpPr>
        <p:spPr>
          <a:xfrm>
            <a:off x="1393641" y="4711345"/>
            <a:ext cx="2188960" cy="368537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 algn="ctr" defTabSz="914377">
              <a:spcBef>
                <a:spcPts val="500"/>
              </a:spcBef>
            </a:pPr>
            <a:r>
              <a:rPr lang="zh-CN" altLang="en-US" sz="1600" b="1" dirty="0">
                <a:solidFill>
                  <a:srgbClr val="F4F7FF"/>
                </a:solidFill>
                <a:latin typeface="Microsoft Yahei" pitchFamily="34" charset="0"/>
                <a:ea typeface="Microsoft Yahei" pitchFamily="34" charset="-122"/>
              </a:rPr>
              <a:t>配置安全策略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xt 15">
            <a:extLst>
              <a:ext uri="{FF2B5EF4-FFF2-40B4-BE49-F238E27FC236}">
                <a16:creationId xmlns:a16="http://schemas.microsoft.com/office/drawing/2014/main" id="{6A918F90-1DA4-4CA3-ACC2-C3A9FE504FCD}"/>
              </a:ext>
            </a:extLst>
          </p:cNvPr>
          <p:cNvSpPr/>
          <p:nvPr/>
        </p:nvSpPr>
        <p:spPr>
          <a:xfrm>
            <a:off x="3871165" y="4447779"/>
            <a:ext cx="6313425" cy="793294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设置公开接口与基于角色的访问控制</a:t>
            </a:r>
            <a:endParaRPr lang="en-US" altLang="zh-CN" sz="1536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注入 </a:t>
            </a:r>
            <a:r>
              <a:rPr lang="en-US" altLang="zh-CN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JWT </a:t>
            </a: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过滤器至认证链前端</a:t>
            </a:r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8263360-1B12-4BA3-AE4A-CC52526EA1EC}"/>
              </a:ext>
            </a:extLst>
          </p:cNvPr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6F35C11F-1FA1-4909-8794-43F51C0E8AEB}"/>
                </a:ext>
              </a:extLst>
            </p:cNvPr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799A3D9E-436A-4CBC-AF13-6FD34078A936}"/>
                </a:ext>
              </a:extLst>
            </p:cNvPr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37" name="内容占位符 5">
            <a:extLst>
              <a:ext uri="{FF2B5EF4-FFF2-40B4-BE49-F238E27FC236}">
                <a16:creationId xmlns:a16="http://schemas.microsoft.com/office/drawing/2014/main" id="{6CB76E57-F0C4-46D6-91F3-F7DCB6BCDAD2}"/>
              </a:ext>
            </a:extLst>
          </p:cNvPr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安全性防护策略：认证授权功能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667C4D7-F6C2-4E9A-B6ED-1DD5A55722EC}"/>
              </a:ext>
            </a:extLst>
          </p:cNvPr>
          <p:cNvSpPr/>
          <p:nvPr/>
        </p:nvSpPr>
        <p:spPr>
          <a:xfrm>
            <a:off x="1077913" y="5467804"/>
            <a:ext cx="10257713" cy="824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61BC31FA-6B31-43AE-9245-3693DC3A8858}"/>
              </a:ext>
            </a:extLst>
          </p:cNvPr>
          <p:cNvSpPr/>
          <p:nvPr/>
        </p:nvSpPr>
        <p:spPr>
          <a:xfrm>
            <a:off x="1295014" y="5673431"/>
            <a:ext cx="2368372" cy="455176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3D4D83"/>
          </a:solidFill>
          <a:ln/>
        </p:spPr>
        <p:txBody>
          <a:bodyPr/>
          <a:lstStyle/>
          <a:p>
            <a:pPr defTabSz="914377"/>
            <a:endParaRPr lang="zh-CN" altLang="en-US" sz="1867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82C55A1E-F5A8-498E-889C-3DD3A37FA4E1}"/>
              </a:ext>
            </a:extLst>
          </p:cNvPr>
          <p:cNvSpPr/>
          <p:nvPr/>
        </p:nvSpPr>
        <p:spPr>
          <a:xfrm>
            <a:off x="10254768" y="5402764"/>
            <a:ext cx="1080857" cy="947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algn="ctr" defTabSz="914377">
              <a:lnSpc>
                <a:spcPct val="112500"/>
              </a:lnSpc>
              <a:spcBef>
                <a:spcPts val="500"/>
              </a:spcBef>
            </a:pPr>
            <a:r>
              <a:rPr lang="en-US" sz="4224" b="1" dirty="0">
                <a:solidFill>
                  <a:srgbClr val="3D4D83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 15">
            <a:extLst>
              <a:ext uri="{FF2B5EF4-FFF2-40B4-BE49-F238E27FC236}">
                <a16:creationId xmlns:a16="http://schemas.microsoft.com/office/drawing/2014/main" id="{566CCBBA-84BB-4897-9C7F-71EE08134C73}"/>
              </a:ext>
            </a:extLst>
          </p:cNvPr>
          <p:cNvSpPr/>
          <p:nvPr/>
        </p:nvSpPr>
        <p:spPr>
          <a:xfrm>
            <a:off x="3880488" y="5467805"/>
            <a:ext cx="6313425" cy="793294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t">
            <a:spAutoFit/>
          </a:bodyPr>
          <a:lstStyle/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登录接口使用 </a:t>
            </a:r>
            <a:r>
              <a:rPr lang="en-US" altLang="zh-CN" sz="1536" dirty="0" err="1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AuthenticationManager</a:t>
            </a:r>
            <a:r>
              <a:rPr lang="en-US" altLang="zh-CN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自动校验</a:t>
            </a:r>
            <a:endParaRPr lang="en-US" altLang="zh-CN" sz="1536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285750" indent="-285750" algn="just" defTabSz="914377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认证成功后生成 </a:t>
            </a:r>
            <a:r>
              <a:rPr lang="en-US" altLang="zh-CN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JWT </a:t>
            </a:r>
            <a:r>
              <a:rPr lang="zh-CN" altLang="en-US" sz="1536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并返回</a:t>
            </a:r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CDF665E-803D-436C-9F7E-289A217EF1D0}"/>
              </a:ext>
            </a:extLst>
          </p:cNvPr>
          <p:cNvSpPr txBox="1"/>
          <p:nvPr/>
        </p:nvSpPr>
        <p:spPr>
          <a:xfrm>
            <a:off x="-560361" y="5722651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spcBef>
                <a:spcPts val="500"/>
              </a:spcBef>
            </a:pPr>
            <a:r>
              <a:rPr lang="zh-CN" altLang="en-US" b="1" dirty="0">
                <a:solidFill>
                  <a:srgbClr val="F4F7FF"/>
                </a:solidFill>
                <a:latin typeface="Microsoft Yahei" pitchFamily="34" charset="0"/>
                <a:ea typeface="Microsoft Yahei" pitchFamily="34" charset="-122"/>
              </a:rPr>
              <a:t>接入统一认证流程</a:t>
            </a:r>
            <a:endParaRPr lang="en-US" altLang="zh-CN" sz="1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/>
          <a:srcRect l="8724"/>
          <a:stretch>
            <a:fillRect/>
          </a:stretch>
        </p:blipFill>
        <p:spPr>
          <a:xfrm>
            <a:off x="0" y="0"/>
            <a:ext cx="12185523" cy="68989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4244454" cy="6858000"/>
          </a:xfrm>
          <a:prstGeom prst="rect">
            <a:avLst/>
          </a:prstGeom>
          <a:solidFill>
            <a:srgbClr val="0042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585279" y="613765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含弘光大，继往开来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750599" y="1460311"/>
            <a:ext cx="3127653" cy="655071"/>
            <a:chOff x="5750599" y="1460311"/>
            <a:chExt cx="3127653" cy="655071"/>
          </a:xfrm>
        </p:grpSpPr>
        <p:grpSp>
          <p:nvGrpSpPr>
            <p:cNvPr id="12" name="组合 11"/>
            <p:cNvGrpSpPr/>
            <p:nvPr/>
          </p:nvGrpSpPr>
          <p:grpSpPr>
            <a:xfrm>
              <a:off x="5750599" y="1460311"/>
              <a:ext cx="655071" cy="655071"/>
              <a:chOff x="5459126" y="1460311"/>
              <a:chExt cx="655071" cy="65507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459126" y="1460311"/>
                <a:ext cx="655071" cy="655071"/>
              </a:xfrm>
              <a:prstGeom prst="ellipse">
                <a:avLst/>
              </a:prstGeom>
              <a:solidFill>
                <a:srgbClr val="0042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534028" y="1572403"/>
                <a:ext cx="50526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01</a:t>
                </a:r>
                <a:endParaRPr lang="zh-CN" altLang="en-US" sz="2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6777997" y="1557014"/>
              <a:ext cx="21002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Web</a:t>
              </a:r>
              <a:r>
                <a:rPr lang="zh-CN" altLang="en-US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应用测试</a:t>
              </a:r>
              <a:endParaRPr lang="zh-CN" altLang="en-US" sz="24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29826" y="2281904"/>
            <a:ext cx="1954627" cy="1966644"/>
            <a:chOff x="1074057" y="2518270"/>
            <a:chExt cx="1954627" cy="1966644"/>
          </a:xfrm>
        </p:grpSpPr>
        <p:sp>
          <p:nvSpPr>
            <p:cNvPr id="17" name="矩形 16"/>
            <p:cNvSpPr/>
            <p:nvPr/>
          </p:nvSpPr>
          <p:spPr>
            <a:xfrm>
              <a:off x="1074057" y="2518270"/>
              <a:ext cx="1349939" cy="196664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srgbClr val="82318E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185596" y="2891057"/>
              <a:ext cx="1843088" cy="1190293"/>
              <a:chOff x="1185596" y="2806967"/>
              <a:chExt cx="1843088" cy="1190293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185596" y="2806967"/>
                <a:ext cx="1843088" cy="1015663"/>
              </a:xfrm>
              <a:prstGeom prst="rect">
                <a:avLst/>
              </a:prstGeom>
              <a:solidFill>
                <a:srgbClr val="00427E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cs"/>
                  </a:rPr>
                  <a:t>目录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338999" y="3689483"/>
                <a:ext cx="1536282" cy="307777"/>
              </a:xfrm>
              <a:prstGeom prst="rect">
                <a:avLst/>
              </a:prstGeom>
              <a:solidFill>
                <a:srgbClr val="00427E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rPr>
                  <a:t>CONTENTS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750599" y="2554414"/>
            <a:ext cx="3127653" cy="655071"/>
            <a:chOff x="5750599" y="1460311"/>
            <a:chExt cx="3127653" cy="655071"/>
          </a:xfrm>
        </p:grpSpPr>
        <p:grpSp>
          <p:nvGrpSpPr>
            <p:cNvPr id="23" name="组合 22"/>
            <p:cNvGrpSpPr/>
            <p:nvPr/>
          </p:nvGrpSpPr>
          <p:grpSpPr>
            <a:xfrm>
              <a:off x="5750599" y="1460311"/>
              <a:ext cx="655071" cy="655071"/>
              <a:chOff x="5459126" y="1460311"/>
              <a:chExt cx="655071" cy="65507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459126" y="1460311"/>
                <a:ext cx="655071" cy="655071"/>
              </a:xfrm>
              <a:prstGeom prst="ellipse">
                <a:avLst/>
              </a:prstGeom>
              <a:solidFill>
                <a:srgbClr val="0042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534028" y="1572403"/>
                <a:ext cx="50526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02</a:t>
                </a:r>
                <a:endParaRPr lang="zh-CN" altLang="en-US" sz="2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6777997" y="1557014"/>
              <a:ext cx="21002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Web</a:t>
              </a:r>
              <a:r>
                <a:rPr lang="zh-CN" altLang="en-US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应用运维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750599" y="3648517"/>
            <a:ext cx="5897642" cy="655071"/>
            <a:chOff x="5750599" y="1460311"/>
            <a:chExt cx="5897642" cy="655071"/>
          </a:xfrm>
        </p:grpSpPr>
        <p:grpSp>
          <p:nvGrpSpPr>
            <p:cNvPr id="28" name="组合 27"/>
            <p:cNvGrpSpPr/>
            <p:nvPr/>
          </p:nvGrpSpPr>
          <p:grpSpPr>
            <a:xfrm>
              <a:off x="5750599" y="1460311"/>
              <a:ext cx="655071" cy="655071"/>
              <a:chOff x="5459126" y="1460311"/>
              <a:chExt cx="655071" cy="65507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459126" y="1460311"/>
                <a:ext cx="655071" cy="655071"/>
              </a:xfrm>
              <a:prstGeom prst="ellipse">
                <a:avLst/>
              </a:prstGeom>
              <a:solidFill>
                <a:srgbClr val="0042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5534028" y="1572403"/>
                <a:ext cx="50526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03</a:t>
                </a:r>
                <a:endParaRPr lang="zh-CN" altLang="en-US" sz="2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777997" y="1557014"/>
              <a:ext cx="48702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Web</a:t>
              </a:r>
              <a:r>
                <a:rPr lang="zh-CN" altLang="en-US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应用性能和可用性分析与调优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750599" y="4742619"/>
            <a:ext cx="4974312" cy="655071"/>
            <a:chOff x="5750599" y="1460311"/>
            <a:chExt cx="4974312" cy="655071"/>
          </a:xfrm>
        </p:grpSpPr>
        <p:grpSp>
          <p:nvGrpSpPr>
            <p:cNvPr id="33" name="组合 32"/>
            <p:cNvGrpSpPr/>
            <p:nvPr/>
          </p:nvGrpSpPr>
          <p:grpSpPr>
            <a:xfrm>
              <a:off x="5750599" y="1460311"/>
              <a:ext cx="655071" cy="655071"/>
              <a:chOff x="5459126" y="1460311"/>
              <a:chExt cx="655071" cy="65507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459126" y="1460311"/>
                <a:ext cx="655071" cy="655071"/>
              </a:xfrm>
              <a:prstGeom prst="ellipse">
                <a:avLst/>
              </a:prstGeom>
              <a:solidFill>
                <a:srgbClr val="0042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534028" y="1572403"/>
                <a:ext cx="50526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2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6777997" y="1557014"/>
              <a:ext cx="39469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Web</a:t>
              </a:r>
              <a:r>
                <a:rPr lang="zh-CN" altLang="en-US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应用安全性分析与防护</a:t>
              </a:r>
              <a:endParaRPr lang="zh-CN" altLang="en-US" sz="2400" dirty="0"/>
            </a:p>
          </p:txBody>
        </p:sp>
      </p:grpSp>
      <p:cxnSp>
        <p:nvCxnSpPr>
          <p:cNvPr id="45" name="直接连接符 44"/>
          <p:cNvCxnSpPr/>
          <p:nvPr/>
        </p:nvCxnSpPr>
        <p:spPr>
          <a:xfrm flipH="1">
            <a:off x="9478765" y="6516803"/>
            <a:ext cx="1296537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427E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10550900" y="6117183"/>
            <a:ext cx="1296537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427E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安全性测试用例设计</a:t>
            </a:r>
          </a:p>
        </p:txBody>
      </p:sp>
      <p:sp>
        <p:nvSpPr>
          <p:cNvPr id="74" name="矩形: 圆角 73"/>
          <p:cNvSpPr/>
          <p:nvPr>
            <p:custDataLst>
              <p:tags r:id="rId1"/>
            </p:custDataLst>
          </p:nvPr>
        </p:nvSpPr>
        <p:spPr>
          <a:xfrm>
            <a:off x="1661049" y="1295570"/>
            <a:ext cx="2716968" cy="3380757"/>
          </a:xfrm>
          <a:prstGeom prst="roundRect">
            <a:avLst>
              <a:gd name="adj" fmla="val 10397"/>
            </a:avLst>
          </a:prstGeom>
          <a:solidFill>
            <a:srgbClr val="00427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75" name="矩形: 圆角 74"/>
          <p:cNvSpPr/>
          <p:nvPr>
            <p:custDataLst>
              <p:tags r:id="rId2"/>
            </p:custDataLst>
          </p:nvPr>
        </p:nvSpPr>
        <p:spPr>
          <a:xfrm>
            <a:off x="4730282" y="1294293"/>
            <a:ext cx="2719019" cy="3383310"/>
          </a:xfrm>
          <a:prstGeom prst="roundRect">
            <a:avLst>
              <a:gd name="adj" fmla="val 10397"/>
            </a:avLst>
          </a:prstGeom>
          <a:solidFill>
            <a:srgbClr val="005C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76" name="矩形: 圆角 75"/>
          <p:cNvSpPr/>
          <p:nvPr>
            <p:custDataLst>
              <p:tags r:id="rId3"/>
            </p:custDataLst>
          </p:nvPr>
        </p:nvSpPr>
        <p:spPr>
          <a:xfrm>
            <a:off x="7800540" y="1294293"/>
            <a:ext cx="2719019" cy="3383310"/>
          </a:xfrm>
          <a:prstGeom prst="roundRect">
            <a:avLst>
              <a:gd name="adj" fmla="val 10397"/>
            </a:avLst>
          </a:prstGeom>
          <a:solidFill>
            <a:srgbClr val="02A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78" name="任意多边形: 形状 77"/>
          <p:cNvSpPr/>
          <p:nvPr>
            <p:custDataLst>
              <p:tags r:id="rId4"/>
            </p:custDataLst>
          </p:nvPr>
        </p:nvSpPr>
        <p:spPr>
          <a:xfrm>
            <a:off x="1521838" y="2656365"/>
            <a:ext cx="2995389" cy="3340666"/>
          </a:xfrm>
          <a:custGeom>
            <a:avLst/>
            <a:gdLst>
              <a:gd name="connsiteX0" fmla="*/ 0 w 2423886"/>
              <a:gd name="connsiteY0" fmla="*/ 0 h 2703286"/>
              <a:gd name="connsiteX1" fmla="*/ 2423886 w 2423886"/>
              <a:gd name="connsiteY1" fmla="*/ 0 h 2703286"/>
              <a:gd name="connsiteX2" fmla="*/ 2423886 w 2423886"/>
              <a:gd name="connsiteY2" fmla="*/ 2473477 h 2703286"/>
              <a:gd name="connsiteX3" fmla="*/ 2194077 w 2423886"/>
              <a:gd name="connsiteY3" fmla="*/ 2703286 h 2703286"/>
              <a:gd name="connsiteX4" fmla="*/ 229809 w 2423886"/>
              <a:gd name="connsiteY4" fmla="*/ 2703286 h 2703286"/>
              <a:gd name="connsiteX5" fmla="*/ 0 w 2423886"/>
              <a:gd name="connsiteY5" fmla="*/ 2473477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886" h="2703286">
                <a:moveTo>
                  <a:pt x="0" y="0"/>
                </a:moveTo>
                <a:lnTo>
                  <a:pt x="2423886" y="0"/>
                </a:lnTo>
                <a:lnTo>
                  <a:pt x="2423886" y="2473477"/>
                </a:lnTo>
                <a:cubicBezTo>
                  <a:pt x="2423886" y="2600397"/>
                  <a:pt x="2320997" y="2703286"/>
                  <a:pt x="2194077" y="2703286"/>
                </a:cubicBezTo>
                <a:lnTo>
                  <a:pt x="229809" y="2703286"/>
                </a:lnTo>
                <a:cubicBezTo>
                  <a:pt x="102889" y="2703286"/>
                  <a:pt x="0" y="2600397"/>
                  <a:pt x="0" y="2473477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79" name="任意多边形: 形状 78"/>
          <p:cNvSpPr/>
          <p:nvPr>
            <p:custDataLst>
              <p:tags r:id="rId5"/>
            </p:custDataLst>
          </p:nvPr>
        </p:nvSpPr>
        <p:spPr>
          <a:xfrm>
            <a:off x="4592097" y="2656365"/>
            <a:ext cx="2995389" cy="3340666"/>
          </a:xfrm>
          <a:custGeom>
            <a:avLst/>
            <a:gdLst>
              <a:gd name="connsiteX0" fmla="*/ 0 w 2423886"/>
              <a:gd name="connsiteY0" fmla="*/ 0 h 2703286"/>
              <a:gd name="connsiteX1" fmla="*/ 2423886 w 2423886"/>
              <a:gd name="connsiteY1" fmla="*/ 0 h 2703286"/>
              <a:gd name="connsiteX2" fmla="*/ 2423886 w 2423886"/>
              <a:gd name="connsiteY2" fmla="*/ 2473477 h 2703286"/>
              <a:gd name="connsiteX3" fmla="*/ 2194077 w 2423886"/>
              <a:gd name="connsiteY3" fmla="*/ 2703286 h 2703286"/>
              <a:gd name="connsiteX4" fmla="*/ 229809 w 2423886"/>
              <a:gd name="connsiteY4" fmla="*/ 2703286 h 2703286"/>
              <a:gd name="connsiteX5" fmla="*/ 0 w 2423886"/>
              <a:gd name="connsiteY5" fmla="*/ 2473477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886" h="2703286">
                <a:moveTo>
                  <a:pt x="0" y="0"/>
                </a:moveTo>
                <a:lnTo>
                  <a:pt x="2423886" y="0"/>
                </a:lnTo>
                <a:lnTo>
                  <a:pt x="2423886" y="2473477"/>
                </a:lnTo>
                <a:cubicBezTo>
                  <a:pt x="2423886" y="2600397"/>
                  <a:pt x="2320997" y="2703286"/>
                  <a:pt x="2194077" y="2703286"/>
                </a:cubicBezTo>
                <a:lnTo>
                  <a:pt x="229809" y="2703286"/>
                </a:lnTo>
                <a:cubicBezTo>
                  <a:pt x="102889" y="2703286"/>
                  <a:pt x="0" y="2600397"/>
                  <a:pt x="0" y="2473477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0" name="任意多边形: 形状 79"/>
          <p:cNvSpPr/>
          <p:nvPr>
            <p:custDataLst>
              <p:tags r:id="rId6"/>
            </p:custDataLst>
          </p:nvPr>
        </p:nvSpPr>
        <p:spPr>
          <a:xfrm>
            <a:off x="7662355" y="2656365"/>
            <a:ext cx="2995389" cy="3340666"/>
          </a:xfrm>
          <a:custGeom>
            <a:avLst/>
            <a:gdLst>
              <a:gd name="connsiteX0" fmla="*/ 0 w 2423886"/>
              <a:gd name="connsiteY0" fmla="*/ 0 h 2703286"/>
              <a:gd name="connsiteX1" fmla="*/ 2423886 w 2423886"/>
              <a:gd name="connsiteY1" fmla="*/ 0 h 2703286"/>
              <a:gd name="connsiteX2" fmla="*/ 2423886 w 2423886"/>
              <a:gd name="connsiteY2" fmla="*/ 2473477 h 2703286"/>
              <a:gd name="connsiteX3" fmla="*/ 2194077 w 2423886"/>
              <a:gd name="connsiteY3" fmla="*/ 2703286 h 2703286"/>
              <a:gd name="connsiteX4" fmla="*/ 229809 w 2423886"/>
              <a:gd name="connsiteY4" fmla="*/ 2703286 h 2703286"/>
              <a:gd name="connsiteX5" fmla="*/ 0 w 2423886"/>
              <a:gd name="connsiteY5" fmla="*/ 2473477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886" h="2703286">
                <a:moveTo>
                  <a:pt x="0" y="0"/>
                </a:moveTo>
                <a:lnTo>
                  <a:pt x="2423886" y="0"/>
                </a:lnTo>
                <a:lnTo>
                  <a:pt x="2423886" y="2473477"/>
                </a:lnTo>
                <a:cubicBezTo>
                  <a:pt x="2423886" y="2600397"/>
                  <a:pt x="2320997" y="2703286"/>
                  <a:pt x="2194077" y="2703286"/>
                </a:cubicBezTo>
                <a:lnTo>
                  <a:pt x="229809" y="2703286"/>
                </a:lnTo>
                <a:cubicBezTo>
                  <a:pt x="102889" y="2703286"/>
                  <a:pt x="0" y="2600397"/>
                  <a:pt x="0" y="2473477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2" name="椭圆 81"/>
          <p:cNvSpPr/>
          <p:nvPr>
            <p:custDataLst>
              <p:tags r:id="rId7"/>
            </p:custDataLst>
          </p:nvPr>
        </p:nvSpPr>
        <p:spPr>
          <a:xfrm>
            <a:off x="2454533" y="2091367"/>
            <a:ext cx="1129997" cy="1129997"/>
          </a:xfrm>
          <a:prstGeom prst="ellipse">
            <a:avLst/>
          </a:prstGeom>
          <a:solidFill>
            <a:srgbClr val="00427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3" name="椭圆 82"/>
          <p:cNvSpPr/>
          <p:nvPr>
            <p:custDataLst>
              <p:tags r:id="rId8"/>
            </p:custDataLst>
          </p:nvPr>
        </p:nvSpPr>
        <p:spPr>
          <a:xfrm>
            <a:off x="5524792" y="2091367"/>
            <a:ext cx="1129997" cy="1129997"/>
          </a:xfrm>
          <a:prstGeom prst="ellipse">
            <a:avLst/>
          </a:prstGeom>
          <a:solidFill>
            <a:srgbClr val="005C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4" name="椭圆 83"/>
          <p:cNvSpPr/>
          <p:nvPr>
            <p:custDataLst>
              <p:tags r:id="rId9"/>
            </p:custDataLst>
          </p:nvPr>
        </p:nvSpPr>
        <p:spPr>
          <a:xfrm>
            <a:off x="8595050" y="2091367"/>
            <a:ext cx="1129997" cy="1129997"/>
          </a:xfrm>
          <a:prstGeom prst="ellipse">
            <a:avLst/>
          </a:prstGeom>
          <a:solidFill>
            <a:srgbClr val="02A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6" name="文本框 85"/>
          <p:cNvSpPr txBox="1"/>
          <p:nvPr>
            <p:custDataLst>
              <p:tags r:id="rId10"/>
            </p:custDataLst>
          </p:nvPr>
        </p:nvSpPr>
        <p:spPr>
          <a:xfrm flipH="1">
            <a:off x="1824244" y="3394121"/>
            <a:ext cx="239057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XSS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（跨站脚本攻击）测试</a:t>
            </a:r>
          </a:p>
        </p:txBody>
      </p:sp>
      <p:sp>
        <p:nvSpPr>
          <p:cNvPr id="87" name="文本框 86"/>
          <p:cNvSpPr txBox="1"/>
          <p:nvPr>
            <p:custDataLst>
              <p:tags r:id="rId11"/>
            </p:custDataLst>
          </p:nvPr>
        </p:nvSpPr>
        <p:spPr>
          <a:xfrm flipH="1">
            <a:off x="4894502" y="3520121"/>
            <a:ext cx="239057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SQL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注入测试</a:t>
            </a:r>
          </a:p>
        </p:txBody>
      </p:sp>
      <p:sp>
        <p:nvSpPr>
          <p:cNvPr id="88" name="文本框 87"/>
          <p:cNvSpPr txBox="1"/>
          <p:nvPr>
            <p:custDataLst>
              <p:tags r:id="rId12"/>
            </p:custDataLst>
          </p:nvPr>
        </p:nvSpPr>
        <p:spPr>
          <a:xfrm flipH="1">
            <a:off x="7964760" y="3520121"/>
            <a:ext cx="239057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CSRF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防护测试</a:t>
            </a:r>
          </a:p>
        </p:txBody>
      </p:sp>
      <p:sp>
        <p:nvSpPr>
          <p:cNvPr id="90" name="文本框 89"/>
          <p:cNvSpPr txBox="1"/>
          <p:nvPr>
            <p:custDataLst>
              <p:tags r:id="rId13"/>
            </p:custDataLst>
          </p:nvPr>
        </p:nvSpPr>
        <p:spPr>
          <a:xfrm flipH="1">
            <a:off x="1736380" y="4122248"/>
            <a:ext cx="256787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验证系统是否对用户输入进行有效过滤和输出编码，防止恶意脚本执行</a:t>
            </a:r>
          </a:p>
        </p:txBody>
      </p:sp>
      <p:sp>
        <p:nvSpPr>
          <p:cNvPr id="91" name="文本框 90"/>
          <p:cNvSpPr txBox="1"/>
          <p:nvPr>
            <p:custDataLst>
              <p:tags r:id="rId14"/>
            </p:custDataLst>
          </p:nvPr>
        </p:nvSpPr>
        <p:spPr>
          <a:xfrm flipH="1">
            <a:off x="4805853" y="4122248"/>
            <a:ext cx="2567873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验证系统是否使用参数化查询，防止数据库未授权访问</a:t>
            </a:r>
          </a:p>
        </p:txBody>
      </p:sp>
      <p:sp>
        <p:nvSpPr>
          <p:cNvPr id="92" name="文本框 91"/>
          <p:cNvSpPr txBox="1"/>
          <p:nvPr>
            <p:custDataLst>
              <p:tags r:id="rId15"/>
            </p:custDataLst>
          </p:nvPr>
        </p:nvSpPr>
        <p:spPr>
          <a:xfrm flipH="1">
            <a:off x="7876112" y="4162269"/>
            <a:ext cx="25678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验证关键操作是否受到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CSRF Token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保护</a:t>
            </a:r>
          </a:p>
        </p:txBody>
      </p:sp>
      <p:sp>
        <p:nvSpPr>
          <p:cNvPr id="94" name="文本框 93"/>
          <p:cNvSpPr txBox="1"/>
          <p:nvPr>
            <p:custDataLst>
              <p:tags r:id="rId16"/>
            </p:custDataLst>
          </p:nvPr>
        </p:nvSpPr>
        <p:spPr>
          <a:xfrm>
            <a:off x="2684778" y="2279643"/>
            <a:ext cx="100097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Segoe UI" panose="020B0502040204020203"/>
                <a:ea typeface="阿里巴巴普惠体 B" panose="00020600040101010101" pitchFamily="18" charset="-122"/>
              </a:rPr>
              <a:t>01</a:t>
            </a:r>
            <a:endParaRPr lang="zh-CN" altLang="en-US" sz="4000" dirty="0">
              <a:solidFill>
                <a:prstClr val="white"/>
              </a:solidFill>
              <a:latin typeface="Segoe UI" panose="020B0502040204020203"/>
              <a:ea typeface="阿里巴巴普惠体 B" panose="00020600040101010101" pitchFamily="18" charset="-122"/>
            </a:endParaRPr>
          </a:p>
        </p:txBody>
      </p:sp>
      <p:sp>
        <p:nvSpPr>
          <p:cNvPr id="95" name="文本框 94"/>
          <p:cNvSpPr txBox="1"/>
          <p:nvPr>
            <p:custDataLst>
              <p:tags r:id="rId17"/>
            </p:custDataLst>
          </p:nvPr>
        </p:nvSpPr>
        <p:spPr>
          <a:xfrm>
            <a:off x="5712492" y="2222493"/>
            <a:ext cx="100097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Segoe UI" panose="020B0502040204020203"/>
                <a:ea typeface="阿里巴巴普惠体 B" panose="00020600040101010101" pitchFamily="18" charset="-122"/>
              </a:rPr>
              <a:t>02</a:t>
            </a:r>
            <a:endParaRPr lang="zh-CN" altLang="en-US" sz="4000" dirty="0">
              <a:solidFill>
                <a:prstClr val="white"/>
              </a:solidFill>
              <a:latin typeface="Segoe UI" panose="020B0502040204020203"/>
              <a:ea typeface="阿里巴巴普惠体 B" panose="00020600040101010101" pitchFamily="18" charset="-122"/>
            </a:endParaRPr>
          </a:p>
        </p:txBody>
      </p:sp>
      <p:sp>
        <p:nvSpPr>
          <p:cNvPr id="96" name="文本框 95"/>
          <p:cNvSpPr txBox="1"/>
          <p:nvPr>
            <p:custDataLst>
              <p:tags r:id="rId18"/>
            </p:custDataLst>
          </p:nvPr>
        </p:nvSpPr>
        <p:spPr>
          <a:xfrm>
            <a:off x="8841170" y="2222493"/>
            <a:ext cx="100097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Segoe UI" panose="020B0502040204020203"/>
                <a:ea typeface="阿里巴巴普惠体 B" panose="00020600040101010101" pitchFamily="18" charset="-122"/>
              </a:rPr>
              <a:t>03</a:t>
            </a:r>
            <a:endParaRPr lang="zh-CN" altLang="en-US" sz="4000" dirty="0">
              <a:solidFill>
                <a:prstClr val="white"/>
              </a:solidFill>
              <a:latin typeface="Segoe UI" panose="020B0502040204020203"/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安全性测试用例设计</a:t>
            </a:r>
          </a:p>
        </p:txBody>
      </p:sp>
      <p:sp>
        <p:nvSpPr>
          <p:cNvPr id="74" name="矩形: 圆角 73"/>
          <p:cNvSpPr/>
          <p:nvPr>
            <p:custDataLst>
              <p:tags r:id="rId1"/>
            </p:custDataLst>
          </p:nvPr>
        </p:nvSpPr>
        <p:spPr>
          <a:xfrm>
            <a:off x="1661049" y="1295570"/>
            <a:ext cx="2716968" cy="3380757"/>
          </a:xfrm>
          <a:prstGeom prst="roundRect">
            <a:avLst>
              <a:gd name="adj" fmla="val 10397"/>
            </a:avLst>
          </a:prstGeom>
          <a:solidFill>
            <a:srgbClr val="00427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75" name="矩形: 圆角 74"/>
          <p:cNvSpPr/>
          <p:nvPr>
            <p:custDataLst>
              <p:tags r:id="rId2"/>
            </p:custDataLst>
          </p:nvPr>
        </p:nvSpPr>
        <p:spPr>
          <a:xfrm>
            <a:off x="4730282" y="1294293"/>
            <a:ext cx="2719019" cy="3383310"/>
          </a:xfrm>
          <a:prstGeom prst="roundRect">
            <a:avLst>
              <a:gd name="adj" fmla="val 10397"/>
            </a:avLst>
          </a:prstGeom>
          <a:solidFill>
            <a:srgbClr val="005C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76" name="矩形: 圆角 75"/>
          <p:cNvSpPr/>
          <p:nvPr>
            <p:custDataLst>
              <p:tags r:id="rId3"/>
            </p:custDataLst>
          </p:nvPr>
        </p:nvSpPr>
        <p:spPr>
          <a:xfrm>
            <a:off x="7800540" y="1294293"/>
            <a:ext cx="2719019" cy="3383310"/>
          </a:xfrm>
          <a:prstGeom prst="roundRect">
            <a:avLst>
              <a:gd name="adj" fmla="val 10397"/>
            </a:avLst>
          </a:prstGeom>
          <a:solidFill>
            <a:srgbClr val="02A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78" name="任意多边形: 形状 77"/>
          <p:cNvSpPr/>
          <p:nvPr>
            <p:custDataLst>
              <p:tags r:id="rId4"/>
            </p:custDataLst>
          </p:nvPr>
        </p:nvSpPr>
        <p:spPr>
          <a:xfrm>
            <a:off x="1521838" y="2656365"/>
            <a:ext cx="2995389" cy="3340666"/>
          </a:xfrm>
          <a:custGeom>
            <a:avLst/>
            <a:gdLst>
              <a:gd name="connsiteX0" fmla="*/ 0 w 2423886"/>
              <a:gd name="connsiteY0" fmla="*/ 0 h 2703286"/>
              <a:gd name="connsiteX1" fmla="*/ 2423886 w 2423886"/>
              <a:gd name="connsiteY1" fmla="*/ 0 h 2703286"/>
              <a:gd name="connsiteX2" fmla="*/ 2423886 w 2423886"/>
              <a:gd name="connsiteY2" fmla="*/ 2473477 h 2703286"/>
              <a:gd name="connsiteX3" fmla="*/ 2194077 w 2423886"/>
              <a:gd name="connsiteY3" fmla="*/ 2703286 h 2703286"/>
              <a:gd name="connsiteX4" fmla="*/ 229809 w 2423886"/>
              <a:gd name="connsiteY4" fmla="*/ 2703286 h 2703286"/>
              <a:gd name="connsiteX5" fmla="*/ 0 w 2423886"/>
              <a:gd name="connsiteY5" fmla="*/ 2473477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886" h="2703286">
                <a:moveTo>
                  <a:pt x="0" y="0"/>
                </a:moveTo>
                <a:lnTo>
                  <a:pt x="2423886" y="0"/>
                </a:lnTo>
                <a:lnTo>
                  <a:pt x="2423886" y="2473477"/>
                </a:lnTo>
                <a:cubicBezTo>
                  <a:pt x="2423886" y="2600397"/>
                  <a:pt x="2320997" y="2703286"/>
                  <a:pt x="2194077" y="2703286"/>
                </a:cubicBezTo>
                <a:lnTo>
                  <a:pt x="229809" y="2703286"/>
                </a:lnTo>
                <a:cubicBezTo>
                  <a:pt x="102889" y="2703286"/>
                  <a:pt x="0" y="2600397"/>
                  <a:pt x="0" y="2473477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79" name="任意多边形: 形状 78"/>
          <p:cNvSpPr/>
          <p:nvPr>
            <p:custDataLst>
              <p:tags r:id="rId5"/>
            </p:custDataLst>
          </p:nvPr>
        </p:nvSpPr>
        <p:spPr>
          <a:xfrm>
            <a:off x="4592097" y="2656365"/>
            <a:ext cx="2995389" cy="3340666"/>
          </a:xfrm>
          <a:custGeom>
            <a:avLst/>
            <a:gdLst>
              <a:gd name="connsiteX0" fmla="*/ 0 w 2423886"/>
              <a:gd name="connsiteY0" fmla="*/ 0 h 2703286"/>
              <a:gd name="connsiteX1" fmla="*/ 2423886 w 2423886"/>
              <a:gd name="connsiteY1" fmla="*/ 0 h 2703286"/>
              <a:gd name="connsiteX2" fmla="*/ 2423886 w 2423886"/>
              <a:gd name="connsiteY2" fmla="*/ 2473477 h 2703286"/>
              <a:gd name="connsiteX3" fmla="*/ 2194077 w 2423886"/>
              <a:gd name="connsiteY3" fmla="*/ 2703286 h 2703286"/>
              <a:gd name="connsiteX4" fmla="*/ 229809 w 2423886"/>
              <a:gd name="connsiteY4" fmla="*/ 2703286 h 2703286"/>
              <a:gd name="connsiteX5" fmla="*/ 0 w 2423886"/>
              <a:gd name="connsiteY5" fmla="*/ 2473477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886" h="2703286">
                <a:moveTo>
                  <a:pt x="0" y="0"/>
                </a:moveTo>
                <a:lnTo>
                  <a:pt x="2423886" y="0"/>
                </a:lnTo>
                <a:lnTo>
                  <a:pt x="2423886" y="2473477"/>
                </a:lnTo>
                <a:cubicBezTo>
                  <a:pt x="2423886" y="2600397"/>
                  <a:pt x="2320997" y="2703286"/>
                  <a:pt x="2194077" y="2703286"/>
                </a:cubicBezTo>
                <a:lnTo>
                  <a:pt x="229809" y="2703286"/>
                </a:lnTo>
                <a:cubicBezTo>
                  <a:pt x="102889" y="2703286"/>
                  <a:pt x="0" y="2600397"/>
                  <a:pt x="0" y="2473477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0" name="任意多边形: 形状 79"/>
          <p:cNvSpPr/>
          <p:nvPr>
            <p:custDataLst>
              <p:tags r:id="rId6"/>
            </p:custDataLst>
          </p:nvPr>
        </p:nvSpPr>
        <p:spPr>
          <a:xfrm>
            <a:off x="7662355" y="2656365"/>
            <a:ext cx="2995389" cy="3340666"/>
          </a:xfrm>
          <a:custGeom>
            <a:avLst/>
            <a:gdLst>
              <a:gd name="connsiteX0" fmla="*/ 0 w 2423886"/>
              <a:gd name="connsiteY0" fmla="*/ 0 h 2703286"/>
              <a:gd name="connsiteX1" fmla="*/ 2423886 w 2423886"/>
              <a:gd name="connsiteY1" fmla="*/ 0 h 2703286"/>
              <a:gd name="connsiteX2" fmla="*/ 2423886 w 2423886"/>
              <a:gd name="connsiteY2" fmla="*/ 2473477 h 2703286"/>
              <a:gd name="connsiteX3" fmla="*/ 2194077 w 2423886"/>
              <a:gd name="connsiteY3" fmla="*/ 2703286 h 2703286"/>
              <a:gd name="connsiteX4" fmla="*/ 229809 w 2423886"/>
              <a:gd name="connsiteY4" fmla="*/ 2703286 h 2703286"/>
              <a:gd name="connsiteX5" fmla="*/ 0 w 2423886"/>
              <a:gd name="connsiteY5" fmla="*/ 2473477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886" h="2703286">
                <a:moveTo>
                  <a:pt x="0" y="0"/>
                </a:moveTo>
                <a:lnTo>
                  <a:pt x="2423886" y="0"/>
                </a:lnTo>
                <a:lnTo>
                  <a:pt x="2423886" y="2473477"/>
                </a:lnTo>
                <a:cubicBezTo>
                  <a:pt x="2423886" y="2600397"/>
                  <a:pt x="2320997" y="2703286"/>
                  <a:pt x="2194077" y="2703286"/>
                </a:cubicBezTo>
                <a:lnTo>
                  <a:pt x="229809" y="2703286"/>
                </a:lnTo>
                <a:cubicBezTo>
                  <a:pt x="102889" y="2703286"/>
                  <a:pt x="0" y="2600397"/>
                  <a:pt x="0" y="2473477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2" name="椭圆 81"/>
          <p:cNvSpPr/>
          <p:nvPr>
            <p:custDataLst>
              <p:tags r:id="rId7"/>
            </p:custDataLst>
          </p:nvPr>
        </p:nvSpPr>
        <p:spPr>
          <a:xfrm>
            <a:off x="2454533" y="2091367"/>
            <a:ext cx="1129997" cy="1129997"/>
          </a:xfrm>
          <a:prstGeom prst="ellipse">
            <a:avLst/>
          </a:prstGeom>
          <a:solidFill>
            <a:srgbClr val="00427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3" name="椭圆 82"/>
          <p:cNvSpPr/>
          <p:nvPr>
            <p:custDataLst>
              <p:tags r:id="rId8"/>
            </p:custDataLst>
          </p:nvPr>
        </p:nvSpPr>
        <p:spPr>
          <a:xfrm>
            <a:off x="5524792" y="2091367"/>
            <a:ext cx="1129997" cy="1129997"/>
          </a:xfrm>
          <a:prstGeom prst="ellipse">
            <a:avLst/>
          </a:prstGeom>
          <a:solidFill>
            <a:srgbClr val="005C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4" name="椭圆 83"/>
          <p:cNvSpPr/>
          <p:nvPr>
            <p:custDataLst>
              <p:tags r:id="rId9"/>
            </p:custDataLst>
          </p:nvPr>
        </p:nvSpPr>
        <p:spPr>
          <a:xfrm>
            <a:off x="8595050" y="2091367"/>
            <a:ext cx="1129997" cy="1129997"/>
          </a:xfrm>
          <a:prstGeom prst="ellipse">
            <a:avLst/>
          </a:prstGeom>
          <a:solidFill>
            <a:srgbClr val="02A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6" name="文本框 85"/>
          <p:cNvSpPr txBox="1"/>
          <p:nvPr>
            <p:custDataLst>
              <p:tags r:id="rId10"/>
            </p:custDataLst>
          </p:nvPr>
        </p:nvSpPr>
        <p:spPr>
          <a:xfrm flipH="1">
            <a:off x="1824244" y="3394121"/>
            <a:ext cx="239057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文件上传漏洞测试</a:t>
            </a:r>
          </a:p>
        </p:txBody>
      </p:sp>
      <p:sp>
        <p:nvSpPr>
          <p:cNvPr id="87" name="文本框 86"/>
          <p:cNvSpPr txBox="1"/>
          <p:nvPr>
            <p:custDataLst>
              <p:tags r:id="rId11"/>
            </p:custDataLst>
          </p:nvPr>
        </p:nvSpPr>
        <p:spPr>
          <a:xfrm flipH="1">
            <a:off x="4894502" y="3520121"/>
            <a:ext cx="239057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JWT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令牌安全测试</a:t>
            </a:r>
          </a:p>
        </p:txBody>
      </p:sp>
      <p:sp>
        <p:nvSpPr>
          <p:cNvPr id="88" name="文本框 87"/>
          <p:cNvSpPr txBox="1"/>
          <p:nvPr>
            <p:custDataLst>
              <p:tags r:id="rId12"/>
            </p:custDataLst>
          </p:nvPr>
        </p:nvSpPr>
        <p:spPr>
          <a:xfrm flipH="1">
            <a:off x="7964760" y="3520121"/>
            <a:ext cx="239057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访问控制测试</a:t>
            </a:r>
          </a:p>
        </p:txBody>
      </p:sp>
      <p:sp>
        <p:nvSpPr>
          <p:cNvPr id="90" name="文本框 89"/>
          <p:cNvSpPr txBox="1"/>
          <p:nvPr>
            <p:custDataLst>
              <p:tags r:id="rId13"/>
            </p:custDataLst>
          </p:nvPr>
        </p:nvSpPr>
        <p:spPr>
          <a:xfrm flipH="1">
            <a:off x="1736380" y="4122248"/>
            <a:ext cx="25678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验证文件上传功能的安全控制有效性</a:t>
            </a:r>
          </a:p>
        </p:txBody>
      </p:sp>
      <p:sp>
        <p:nvSpPr>
          <p:cNvPr id="91" name="文本框 90"/>
          <p:cNvSpPr txBox="1"/>
          <p:nvPr>
            <p:custDataLst>
              <p:tags r:id="rId14"/>
            </p:custDataLst>
          </p:nvPr>
        </p:nvSpPr>
        <p:spPr>
          <a:xfrm flipH="1">
            <a:off x="4805853" y="4122248"/>
            <a:ext cx="25678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验证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JWT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令牌的生成、验证和失效机制安全性</a:t>
            </a:r>
          </a:p>
        </p:txBody>
      </p:sp>
      <p:sp>
        <p:nvSpPr>
          <p:cNvPr id="92" name="文本框 91"/>
          <p:cNvSpPr txBox="1"/>
          <p:nvPr>
            <p:custDataLst>
              <p:tags r:id="rId15"/>
            </p:custDataLst>
          </p:nvPr>
        </p:nvSpPr>
        <p:spPr>
          <a:xfrm flipH="1">
            <a:off x="7876112" y="4162269"/>
            <a:ext cx="25678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验证权限控制机制的严谨性</a:t>
            </a:r>
          </a:p>
        </p:txBody>
      </p:sp>
      <p:sp>
        <p:nvSpPr>
          <p:cNvPr id="94" name="文本框 93"/>
          <p:cNvSpPr txBox="1"/>
          <p:nvPr>
            <p:custDataLst>
              <p:tags r:id="rId16"/>
            </p:custDataLst>
          </p:nvPr>
        </p:nvSpPr>
        <p:spPr>
          <a:xfrm>
            <a:off x="2684778" y="2279643"/>
            <a:ext cx="100097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Segoe UI" panose="020B0502040204020203"/>
                <a:ea typeface="阿里巴巴普惠体 B" panose="00020600040101010101" pitchFamily="18" charset="-122"/>
              </a:rPr>
              <a:t>04</a:t>
            </a:r>
            <a:endParaRPr lang="zh-CN" altLang="en-US" sz="4000" dirty="0">
              <a:solidFill>
                <a:prstClr val="white"/>
              </a:solidFill>
              <a:latin typeface="Segoe UI" panose="020B0502040204020203"/>
              <a:ea typeface="阿里巴巴普惠体 B" panose="00020600040101010101" pitchFamily="18" charset="-122"/>
            </a:endParaRPr>
          </a:p>
        </p:txBody>
      </p:sp>
      <p:sp>
        <p:nvSpPr>
          <p:cNvPr id="95" name="文本框 94"/>
          <p:cNvSpPr txBox="1"/>
          <p:nvPr>
            <p:custDataLst>
              <p:tags r:id="rId17"/>
            </p:custDataLst>
          </p:nvPr>
        </p:nvSpPr>
        <p:spPr>
          <a:xfrm>
            <a:off x="5712492" y="2222493"/>
            <a:ext cx="100097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Segoe UI" panose="020B0502040204020203"/>
                <a:ea typeface="阿里巴巴普惠体 B" panose="00020600040101010101" pitchFamily="18" charset="-122"/>
              </a:rPr>
              <a:t>05</a:t>
            </a:r>
            <a:endParaRPr lang="zh-CN" altLang="en-US" sz="4000" dirty="0">
              <a:solidFill>
                <a:prstClr val="white"/>
              </a:solidFill>
              <a:latin typeface="Segoe UI" panose="020B0502040204020203"/>
              <a:ea typeface="阿里巴巴普惠体 B" panose="00020600040101010101" pitchFamily="18" charset="-122"/>
            </a:endParaRPr>
          </a:p>
        </p:txBody>
      </p:sp>
      <p:sp>
        <p:nvSpPr>
          <p:cNvPr id="96" name="文本框 95"/>
          <p:cNvSpPr txBox="1"/>
          <p:nvPr>
            <p:custDataLst>
              <p:tags r:id="rId18"/>
            </p:custDataLst>
          </p:nvPr>
        </p:nvSpPr>
        <p:spPr>
          <a:xfrm>
            <a:off x="8841170" y="2222493"/>
            <a:ext cx="100097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Segoe UI" panose="020B0502040204020203"/>
                <a:ea typeface="阿里巴巴普惠体 B" panose="00020600040101010101" pitchFamily="18" charset="-122"/>
              </a:rPr>
              <a:t>06</a:t>
            </a:r>
            <a:endParaRPr lang="zh-CN" altLang="en-US" sz="4000" dirty="0">
              <a:solidFill>
                <a:prstClr val="white"/>
              </a:solidFill>
              <a:latin typeface="Segoe UI" panose="020B0502040204020203"/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AWVS</a:t>
            </a:r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扫描分析与防护</a:t>
            </a:r>
          </a:p>
        </p:txBody>
      </p:sp>
      <p:sp>
        <p:nvSpPr>
          <p:cNvPr id="65" name="箭头: V 形 64"/>
          <p:cNvSpPr/>
          <p:nvPr>
            <p:custDataLst>
              <p:tags r:id="rId1"/>
            </p:custDataLst>
          </p:nvPr>
        </p:nvSpPr>
        <p:spPr>
          <a:xfrm>
            <a:off x="2548825" y="2082902"/>
            <a:ext cx="345204" cy="484868"/>
          </a:xfrm>
          <a:prstGeom prst="chevron">
            <a:avLst/>
          </a:prstGeom>
          <a:solidFill>
            <a:srgbClr val="005C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66" name="箭头: V 形 65"/>
          <p:cNvSpPr/>
          <p:nvPr>
            <p:custDataLst>
              <p:tags r:id="rId2"/>
            </p:custDataLst>
          </p:nvPr>
        </p:nvSpPr>
        <p:spPr>
          <a:xfrm>
            <a:off x="4817394" y="2082902"/>
            <a:ext cx="345204" cy="484868"/>
          </a:xfrm>
          <a:prstGeom prst="chevron">
            <a:avLst/>
          </a:prstGeom>
          <a:solidFill>
            <a:srgbClr val="005C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67" name="箭头: V 形 66"/>
          <p:cNvSpPr/>
          <p:nvPr>
            <p:custDataLst>
              <p:tags r:id="rId3"/>
            </p:custDataLst>
          </p:nvPr>
        </p:nvSpPr>
        <p:spPr>
          <a:xfrm>
            <a:off x="7085963" y="2082902"/>
            <a:ext cx="345204" cy="484868"/>
          </a:xfrm>
          <a:prstGeom prst="chevron">
            <a:avLst/>
          </a:prstGeom>
          <a:solidFill>
            <a:srgbClr val="005C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68" name="箭头: V 形 67"/>
          <p:cNvSpPr/>
          <p:nvPr>
            <p:custDataLst>
              <p:tags r:id="rId4"/>
            </p:custDataLst>
          </p:nvPr>
        </p:nvSpPr>
        <p:spPr>
          <a:xfrm>
            <a:off x="9354532" y="2082902"/>
            <a:ext cx="345204" cy="484868"/>
          </a:xfrm>
          <a:prstGeom prst="chevron">
            <a:avLst/>
          </a:prstGeom>
          <a:solidFill>
            <a:srgbClr val="005C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714375" y="3944761"/>
            <a:ext cx="10763250" cy="495300"/>
            <a:chOff x="714375" y="4089400"/>
            <a:chExt cx="10763250" cy="495300"/>
          </a:xfrm>
        </p:grpSpPr>
        <p:sp>
          <p:nvSpPr>
            <p:cNvPr id="69" name="矩形 68"/>
            <p:cNvSpPr/>
            <p:nvPr>
              <p:custDataLst>
                <p:tags r:id="rId31"/>
              </p:custDataLst>
            </p:nvPr>
          </p:nvSpPr>
          <p:spPr>
            <a:xfrm>
              <a:off x="714375" y="4089400"/>
              <a:ext cx="10763250" cy="495300"/>
            </a:xfrm>
            <a:prstGeom prst="rect">
              <a:avLst/>
            </a:prstGeom>
            <a:solidFill>
              <a:srgbClr val="005C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90" name="箭头: V 形 89"/>
            <p:cNvSpPr/>
            <p:nvPr>
              <p:custDataLst>
                <p:tags r:id="rId32"/>
              </p:custDataLst>
            </p:nvPr>
          </p:nvSpPr>
          <p:spPr>
            <a:xfrm rot="5400000">
              <a:off x="1423968" y="4094616"/>
              <a:ext cx="345204" cy="484868"/>
            </a:xfrm>
            <a:prstGeom prst="chevron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91" name="箭头: V 形 90"/>
            <p:cNvSpPr/>
            <p:nvPr>
              <p:custDataLst>
                <p:tags r:id="rId33"/>
              </p:custDataLst>
            </p:nvPr>
          </p:nvSpPr>
          <p:spPr>
            <a:xfrm rot="5400000">
              <a:off x="3673683" y="4094616"/>
              <a:ext cx="345204" cy="484868"/>
            </a:xfrm>
            <a:prstGeom prst="chevron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92" name="箭头: V 形 91"/>
            <p:cNvSpPr/>
            <p:nvPr>
              <p:custDataLst>
                <p:tags r:id="rId34"/>
              </p:custDataLst>
            </p:nvPr>
          </p:nvSpPr>
          <p:spPr>
            <a:xfrm rot="5400000">
              <a:off x="5923398" y="4094616"/>
              <a:ext cx="345204" cy="484868"/>
            </a:xfrm>
            <a:prstGeom prst="chevron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93" name="箭头: V 形 92"/>
            <p:cNvSpPr/>
            <p:nvPr>
              <p:custDataLst>
                <p:tags r:id="rId35"/>
              </p:custDataLst>
            </p:nvPr>
          </p:nvSpPr>
          <p:spPr>
            <a:xfrm rot="5400000">
              <a:off x="8173113" y="4094616"/>
              <a:ext cx="345204" cy="484868"/>
            </a:xfrm>
            <a:prstGeom prst="chevron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94" name="箭头: V 形 93"/>
            <p:cNvSpPr/>
            <p:nvPr>
              <p:custDataLst>
                <p:tags r:id="rId36"/>
              </p:custDataLst>
            </p:nvPr>
          </p:nvSpPr>
          <p:spPr>
            <a:xfrm rot="5400000">
              <a:off x="10422828" y="4094616"/>
              <a:ext cx="345204" cy="484868"/>
            </a:xfrm>
            <a:prstGeom prst="chevron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95" name="文本框 94"/>
          <p:cNvSpPr txBox="1"/>
          <p:nvPr>
            <p:custDataLst>
              <p:tags r:id="rId6"/>
            </p:custDataLst>
          </p:nvPr>
        </p:nvSpPr>
        <p:spPr>
          <a:xfrm>
            <a:off x="618915" y="3327542"/>
            <a:ext cx="190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深度漏洞检测</a:t>
            </a:r>
          </a:p>
        </p:txBody>
      </p:sp>
      <p:sp>
        <p:nvSpPr>
          <p:cNvPr id="96" name="文本框 95"/>
          <p:cNvSpPr txBox="1"/>
          <p:nvPr>
            <p:custDataLst>
              <p:tags r:id="rId7"/>
            </p:custDataLst>
          </p:nvPr>
        </p:nvSpPr>
        <p:spPr>
          <a:xfrm>
            <a:off x="2884504" y="3327542"/>
            <a:ext cx="190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精准风险定位</a:t>
            </a:r>
          </a:p>
        </p:txBody>
      </p:sp>
      <p:sp>
        <p:nvSpPr>
          <p:cNvPr id="97" name="文本框 96"/>
          <p:cNvSpPr txBox="1"/>
          <p:nvPr>
            <p:custDataLst>
              <p:tags r:id="rId8"/>
            </p:custDataLst>
          </p:nvPr>
        </p:nvSpPr>
        <p:spPr>
          <a:xfrm>
            <a:off x="5150093" y="3327542"/>
            <a:ext cx="190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防护策略生成</a:t>
            </a:r>
          </a:p>
        </p:txBody>
      </p:sp>
      <p:sp>
        <p:nvSpPr>
          <p:cNvPr id="98" name="文本框 97"/>
          <p:cNvSpPr txBox="1"/>
          <p:nvPr>
            <p:custDataLst>
              <p:tags r:id="rId9"/>
            </p:custDataLst>
          </p:nvPr>
        </p:nvSpPr>
        <p:spPr>
          <a:xfrm>
            <a:off x="7393460" y="3327542"/>
            <a:ext cx="190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持续防护闭环</a:t>
            </a:r>
          </a:p>
        </p:txBody>
      </p:sp>
      <p:sp>
        <p:nvSpPr>
          <p:cNvPr id="99" name="文本框 98"/>
          <p:cNvSpPr txBox="1"/>
          <p:nvPr>
            <p:custDataLst>
              <p:tags r:id="rId10"/>
            </p:custDataLst>
          </p:nvPr>
        </p:nvSpPr>
        <p:spPr>
          <a:xfrm>
            <a:off x="9636827" y="3327542"/>
            <a:ext cx="190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合规性保障</a:t>
            </a:r>
          </a:p>
        </p:txBody>
      </p:sp>
      <p:sp>
        <p:nvSpPr>
          <p:cNvPr id="100" name="文本框 99"/>
          <p:cNvSpPr txBox="1"/>
          <p:nvPr>
            <p:custDataLst>
              <p:tags r:id="rId11"/>
            </p:custDataLst>
          </p:nvPr>
        </p:nvSpPr>
        <p:spPr>
          <a:xfrm>
            <a:off x="571860" y="4634990"/>
            <a:ext cx="204942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采用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Proof-Based Scanning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技术验证漏洞可利用性（零误报）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深度解析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JavaScript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框架</a:t>
            </a:r>
          </a:p>
        </p:txBody>
      </p:sp>
      <p:sp>
        <p:nvSpPr>
          <p:cNvPr id="101" name="文本框 100"/>
          <p:cNvSpPr txBox="1"/>
          <p:nvPr>
            <p:custDataLst>
              <p:tags r:id="rId12"/>
            </p:custDataLst>
          </p:nvPr>
        </p:nvSpPr>
        <p:spPr>
          <a:xfrm>
            <a:off x="2812049" y="4634990"/>
            <a:ext cx="20494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自动绘制网站结构图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标记未授权访问接口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发现隐藏管理后台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测试环境</a:t>
            </a:r>
          </a:p>
        </p:txBody>
      </p:sp>
      <p:sp>
        <p:nvSpPr>
          <p:cNvPr id="102" name="文本框 101"/>
          <p:cNvSpPr txBox="1"/>
          <p:nvPr>
            <p:custDataLst>
              <p:tags r:id="rId13"/>
            </p:custDataLst>
          </p:nvPr>
        </p:nvSpPr>
        <p:spPr>
          <a:xfrm>
            <a:off x="5071290" y="4634990"/>
            <a:ext cx="20494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定制化修复方案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配置加固指南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生成安全响应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头配置模板</a:t>
            </a:r>
          </a:p>
        </p:txBody>
      </p:sp>
      <p:sp>
        <p:nvSpPr>
          <p:cNvPr id="103" name="文本框 102"/>
          <p:cNvSpPr txBox="1"/>
          <p:nvPr>
            <p:custDataLst>
              <p:tags r:id="rId14"/>
            </p:custDataLst>
          </p:nvPr>
        </p:nvSpPr>
        <p:spPr>
          <a:xfrm>
            <a:off x="7321005" y="4634990"/>
            <a:ext cx="20494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扫描结果可视化（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PowerBI/Grafana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定期增量扫描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检测新漏洞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敏感数据泄露监控（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GitHub/S3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</a:t>
            </a:r>
          </a:p>
        </p:txBody>
      </p:sp>
      <p:sp>
        <p:nvSpPr>
          <p:cNvPr id="104" name="文本框 103"/>
          <p:cNvSpPr txBox="1"/>
          <p:nvPr>
            <p:custDataLst>
              <p:tags r:id="rId15"/>
            </p:custDataLst>
          </p:nvPr>
        </p:nvSpPr>
        <p:spPr>
          <a:xfrm>
            <a:off x="9564372" y="4634990"/>
            <a:ext cx="20494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记录修复过程满足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GDPR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举证要求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提供漏洞生命周期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管理看板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修复后验证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攻击向量消除</a:t>
            </a:r>
          </a:p>
        </p:txBody>
      </p:sp>
      <p:grpSp>
        <p:nvGrpSpPr>
          <p:cNvPr id="11" name="组合 10"/>
          <p:cNvGrpSpPr/>
          <p:nvPr>
            <p:custDataLst>
              <p:tags r:id="rId16"/>
            </p:custDataLst>
          </p:nvPr>
        </p:nvGrpSpPr>
        <p:grpSpPr>
          <a:xfrm>
            <a:off x="863145" y="1591911"/>
            <a:ext cx="1466850" cy="1466850"/>
            <a:chOff x="863145" y="1591911"/>
            <a:chExt cx="1466850" cy="1466850"/>
          </a:xfrm>
        </p:grpSpPr>
        <p:sp>
          <p:nvSpPr>
            <p:cNvPr id="60" name="椭圆 59"/>
            <p:cNvSpPr/>
            <p:nvPr>
              <p:custDataLst>
                <p:tags r:id="rId29"/>
              </p:custDataLst>
            </p:nvPr>
          </p:nvSpPr>
          <p:spPr>
            <a:xfrm>
              <a:off x="863145" y="1591911"/>
              <a:ext cx="1466850" cy="1466850"/>
            </a:xfrm>
            <a:prstGeom prst="ellipse">
              <a:avLst/>
            </a:prstGeom>
            <a:solidFill>
              <a:srgbClr val="0042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pic>
          <p:nvPicPr>
            <p:cNvPr id="105" name="图形 104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18745" y="1947511"/>
              <a:ext cx="755650" cy="755650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>
            <p:custDataLst>
              <p:tags r:id="rId17"/>
            </p:custDataLst>
          </p:nvPr>
        </p:nvGrpSpPr>
        <p:grpSpPr>
          <a:xfrm>
            <a:off x="3112860" y="1591911"/>
            <a:ext cx="1466850" cy="1466850"/>
            <a:chOff x="3112860" y="1591911"/>
            <a:chExt cx="1466850" cy="1466850"/>
          </a:xfrm>
        </p:grpSpPr>
        <p:sp>
          <p:nvSpPr>
            <p:cNvPr id="61" name="椭圆 60"/>
            <p:cNvSpPr/>
            <p:nvPr>
              <p:custDataLst>
                <p:tags r:id="rId27"/>
              </p:custDataLst>
            </p:nvPr>
          </p:nvSpPr>
          <p:spPr>
            <a:xfrm>
              <a:off x="3112860" y="1591911"/>
              <a:ext cx="1466850" cy="1466850"/>
            </a:xfrm>
            <a:prstGeom prst="ellipse">
              <a:avLst/>
            </a:prstGeom>
            <a:solidFill>
              <a:srgbClr val="005C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pic>
          <p:nvPicPr>
            <p:cNvPr id="106" name="图形 105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418326" y="1898619"/>
              <a:ext cx="855918" cy="855918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>
            <p:custDataLst>
              <p:tags r:id="rId18"/>
            </p:custDataLst>
          </p:nvPr>
        </p:nvGrpSpPr>
        <p:grpSpPr>
          <a:xfrm>
            <a:off x="5362575" y="1591911"/>
            <a:ext cx="1466850" cy="1466850"/>
            <a:chOff x="5362575" y="1591911"/>
            <a:chExt cx="1466850" cy="1466850"/>
          </a:xfrm>
        </p:grpSpPr>
        <p:sp>
          <p:nvSpPr>
            <p:cNvPr id="62" name="椭圆 61"/>
            <p:cNvSpPr/>
            <p:nvPr>
              <p:custDataLst>
                <p:tags r:id="rId25"/>
              </p:custDataLst>
            </p:nvPr>
          </p:nvSpPr>
          <p:spPr>
            <a:xfrm>
              <a:off x="5362575" y="1591911"/>
              <a:ext cx="1466850" cy="1466850"/>
            </a:xfrm>
            <a:prstGeom prst="ellipse">
              <a:avLst/>
            </a:prstGeom>
            <a:solidFill>
              <a:srgbClr val="0042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pic>
          <p:nvPicPr>
            <p:cNvPr id="107" name="图形 106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755638" y="1947511"/>
              <a:ext cx="755650" cy="755650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>
            <p:custDataLst>
              <p:tags r:id="rId19"/>
            </p:custDataLst>
          </p:nvPr>
        </p:nvGrpSpPr>
        <p:grpSpPr>
          <a:xfrm>
            <a:off x="7612290" y="1591911"/>
            <a:ext cx="1466850" cy="1466850"/>
            <a:chOff x="7612290" y="1591911"/>
            <a:chExt cx="1466850" cy="1466850"/>
          </a:xfrm>
        </p:grpSpPr>
        <p:sp>
          <p:nvSpPr>
            <p:cNvPr id="63" name="椭圆 62"/>
            <p:cNvSpPr/>
            <p:nvPr>
              <p:custDataLst>
                <p:tags r:id="rId23"/>
              </p:custDataLst>
            </p:nvPr>
          </p:nvSpPr>
          <p:spPr>
            <a:xfrm>
              <a:off x="7612290" y="1591911"/>
              <a:ext cx="1466850" cy="1466850"/>
            </a:xfrm>
            <a:prstGeom prst="ellipse">
              <a:avLst/>
            </a:prstGeom>
            <a:solidFill>
              <a:srgbClr val="005C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pic>
          <p:nvPicPr>
            <p:cNvPr id="108" name="图形 107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7889768" y="1860692"/>
              <a:ext cx="922420" cy="92242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>
            <p:custDataLst>
              <p:tags r:id="rId20"/>
            </p:custDataLst>
          </p:nvPr>
        </p:nvGrpSpPr>
        <p:grpSpPr>
          <a:xfrm>
            <a:off x="9862005" y="1591911"/>
            <a:ext cx="1466850" cy="1466850"/>
            <a:chOff x="9862005" y="1591911"/>
            <a:chExt cx="1466850" cy="1466850"/>
          </a:xfrm>
        </p:grpSpPr>
        <p:sp>
          <p:nvSpPr>
            <p:cNvPr id="64" name="椭圆 63"/>
            <p:cNvSpPr/>
            <p:nvPr>
              <p:custDataLst>
                <p:tags r:id="rId21"/>
              </p:custDataLst>
            </p:nvPr>
          </p:nvSpPr>
          <p:spPr>
            <a:xfrm>
              <a:off x="9862005" y="1591911"/>
              <a:ext cx="1466850" cy="1466850"/>
            </a:xfrm>
            <a:prstGeom prst="ellipse">
              <a:avLst/>
            </a:prstGeom>
            <a:solidFill>
              <a:srgbClr val="0042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/>
                <a:ea typeface="阿里巴巴普惠体 R" panose="00020600040101010101" pitchFamily="18" charset="-122"/>
                <a:cs typeface="+mn-cs"/>
              </a:endParaRPr>
            </a:p>
          </p:txBody>
        </p:sp>
        <p:pic>
          <p:nvPicPr>
            <p:cNvPr id="109" name="图形 108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0205364" y="2029301"/>
              <a:ext cx="767436" cy="767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10437"/>
            <a:ext cx="12192000" cy="3780430"/>
          </a:xfrm>
          <a:prstGeom prst="rect">
            <a:avLst/>
          </a:prstGeom>
          <a:solidFill>
            <a:srgbClr val="004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64782" y="2747625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感谢观看</a:t>
            </a:r>
          </a:p>
        </p:txBody>
      </p:sp>
      <p:sp>
        <p:nvSpPr>
          <p:cNvPr id="16" name="TextBox 37"/>
          <p:cNvSpPr txBox="1"/>
          <p:nvPr/>
        </p:nvSpPr>
        <p:spPr>
          <a:xfrm>
            <a:off x="5206151" y="4632785"/>
            <a:ext cx="1779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</a:t>
            </a:r>
            <a:r>
              <a: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年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6</a:t>
            </a:r>
            <a:r>
              <a: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月</a:t>
            </a:r>
            <a:r>
              <a:rPr lang="en-US" altLang="zh-CN" sz="1600" i="1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12</a:t>
            </a:r>
            <a:r>
              <a: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日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916000" y="5133556"/>
            <a:ext cx="3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图书馆, 场景, 房间, 室内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27E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82029" y="2159568"/>
            <a:ext cx="2827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思源黑体 CN Bold" panose="020B0800000000000000" pitchFamily="34" charset="-122"/>
              </a:rPr>
              <a:t>Task</a:t>
            </a:r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08</a:t>
            </a:r>
            <a:endParaRPr lang="zh-CN" altLang="en-US" sz="44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3538711" y="3289054"/>
            <a:ext cx="5168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4400" dirty="0"/>
              <a:t>Web</a:t>
            </a:r>
            <a:r>
              <a:rPr lang="zh-CN" altLang="en-US" sz="4400" dirty="0"/>
              <a:t>应用测试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93" y="1018814"/>
            <a:ext cx="1074814" cy="10748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功能测试：</a:t>
            </a:r>
            <a:r>
              <a:rPr lang="en-US" altLang="zh-CN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Postman</a:t>
            </a:r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接口测试</a:t>
            </a:r>
          </a:p>
          <a:p>
            <a:endParaRPr lang="zh-CN" altLang="en-US" dirty="0">
              <a:solidFill>
                <a:srgbClr val="00427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7913" y="955716"/>
            <a:ext cx="10667388" cy="100296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Postman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发起用户信息查询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请求，验证接口连通性及基础功能。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Postman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界面展示请求参数配置（如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URL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Headers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Body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）及成功响应结果（状态码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，返回预期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JSON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数据）。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F6583A-F778-4A68-8055-39ACBA737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3" y="2114465"/>
            <a:ext cx="7721434" cy="48346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安全性测试：</a:t>
            </a:r>
            <a:r>
              <a:rPr lang="en-US" altLang="zh-CN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SQL</a:t>
            </a:r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7913" y="955716"/>
            <a:ext cx="10667388" cy="100296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使用经典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Payload ' OR '1'='1’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模拟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SQL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注入攻击。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测试结果：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Spring Boot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框架内置防护机制生效，拦截恶意输入并返回安全错误响应。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10840C-A052-49B2-8FFB-A86299E10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5" y="2961188"/>
            <a:ext cx="3228316" cy="21265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08E10B-22C3-47B2-87D2-E330E948B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52"/>
          <a:stretch/>
        </p:blipFill>
        <p:spPr>
          <a:xfrm>
            <a:off x="5341203" y="2231420"/>
            <a:ext cx="4931330" cy="40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4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性能测试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7913" y="955716"/>
            <a:ext cx="10667388" cy="1495409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测试需求：模拟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个并发用户访问系统，在负载达到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 QPS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（每秒查询数） 时，统计平均响应时间。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线程组设置：线程数：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（虚拟用户数）；准备时长：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秒（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个用户在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秒内逐步启动）；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循环次数：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（每个用户发送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次请求，总请求量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=20×5=100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次）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980485-27B2-49EF-A0D1-F142D36FC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07"/>
          <a:stretch/>
        </p:blipFill>
        <p:spPr>
          <a:xfrm>
            <a:off x="1331346" y="2606907"/>
            <a:ext cx="10160522" cy="25459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2291161-AD5D-434E-9690-4A0D4F40353E}"/>
              </a:ext>
            </a:extLst>
          </p:cNvPr>
          <p:cNvSpPr txBox="1"/>
          <p:nvPr/>
        </p:nvSpPr>
        <p:spPr>
          <a:xfrm>
            <a:off x="1745012" y="5308688"/>
            <a:ext cx="8701975" cy="100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测试结果：系统在高负载下表现优异，吞吐量稳定达到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10.4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请求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秒，核心响应指标全部达标：异常率为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，且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99%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的请求响应时间不超过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14ms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，完全满足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30QPS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的性能需求。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92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图书馆, 场景, 房间, 室内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27E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82029" y="2159568"/>
            <a:ext cx="2827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思源黑体 CN Bold" panose="020B0800000000000000" pitchFamily="34" charset="-122"/>
              </a:rPr>
              <a:t>Task</a:t>
            </a:r>
            <a:r>
              <a:rPr lang="en-US" altLang="zh-CN" sz="4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09</a:t>
            </a:r>
            <a:endParaRPr lang="zh-CN" altLang="en-US" sz="44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3538711" y="3289054"/>
            <a:ext cx="516856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/>
              <a:t>Web</a:t>
            </a:r>
            <a:r>
              <a:rPr lang="zh-CN" altLang="en-US" sz="4400" dirty="0"/>
              <a:t>应用运维</a:t>
            </a:r>
            <a:endParaRPr sz="44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93" y="1018814"/>
            <a:ext cx="1074814" cy="10748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技术型</a:t>
            </a:r>
            <a:r>
              <a:rPr lang="en-US" altLang="zh-CN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SEO</a:t>
            </a:r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优化</a:t>
            </a:r>
          </a:p>
        </p:txBody>
      </p:sp>
      <p:sp>
        <p:nvSpPr>
          <p:cNvPr id="13" name="矩形: 圆角 12"/>
          <p:cNvSpPr/>
          <p:nvPr>
            <p:custDataLst>
              <p:tags r:id="rId1"/>
            </p:custDataLst>
          </p:nvPr>
        </p:nvSpPr>
        <p:spPr>
          <a:xfrm>
            <a:off x="950868" y="1758674"/>
            <a:ext cx="4516541" cy="4483100"/>
          </a:xfrm>
          <a:prstGeom prst="roundRect">
            <a:avLst>
              <a:gd name="adj" fmla="val 5138"/>
            </a:avLst>
          </a:prstGeom>
          <a:noFill/>
          <a:ln w="254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7" name="矩形: 圆角 16"/>
          <p:cNvSpPr/>
          <p:nvPr>
            <p:custDataLst>
              <p:tags r:id="rId2"/>
            </p:custDataLst>
          </p:nvPr>
        </p:nvSpPr>
        <p:spPr>
          <a:xfrm>
            <a:off x="2119630" y="1538605"/>
            <a:ext cx="2308860" cy="440055"/>
          </a:xfrm>
          <a:prstGeom prst="roundRect">
            <a:avLst>
              <a:gd name="adj" fmla="val 50000"/>
            </a:avLst>
          </a:prstGeom>
          <a:solidFill>
            <a:srgbClr val="00427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页面加载速度优化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1131157" y="2436267"/>
            <a:ext cx="4155965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采用原因：页面性能直接影响用户行为（跳出率、访问深度），也是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Google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等搜索引擎排名的重要考量因素。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实施方案：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使用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CDN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分发静态资源，开启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Gzip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压缩，图片懒加载。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压缩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JS/CSS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，合并请求，减少首屏时间。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矩形: 圆角 18"/>
          <p:cNvSpPr/>
          <p:nvPr>
            <p:custDataLst>
              <p:tags r:id="rId4"/>
            </p:custDataLst>
          </p:nvPr>
        </p:nvSpPr>
        <p:spPr>
          <a:xfrm>
            <a:off x="6724591" y="1758674"/>
            <a:ext cx="4516541" cy="4483100"/>
          </a:xfrm>
          <a:prstGeom prst="roundRect">
            <a:avLst>
              <a:gd name="adj" fmla="val 5138"/>
            </a:avLst>
          </a:prstGeom>
          <a:noFill/>
          <a:ln w="254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0" name="矩形: 圆角 19"/>
          <p:cNvSpPr/>
          <p:nvPr>
            <p:custDataLst>
              <p:tags r:id="rId5"/>
            </p:custDataLst>
          </p:nvPr>
        </p:nvSpPr>
        <p:spPr>
          <a:xfrm>
            <a:off x="7715571" y="1538605"/>
            <a:ext cx="2655345" cy="439420"/>
          </a:xfrm>
          <a:prstGeom prst="roundRect">
            <a:avLst>
              <a:gd name="adj" fmla="val 50000"/>
            </a:avLst>
          </a:prstGeom>
          <a:solidFill>
            <a:srgbClr val="00427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站点结构与结构化数据</a:t>
            </a: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6904878" y="2199776"/>
            <a:ext cx="4155965" cy="407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采用原因：结构化数据可在搜索结果中获得丰富展示，提高点击率。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实施方案：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构建清晰的扁平化目录结构（一级“首页”→二级“校园招聘”→三级“学校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岗位”），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URL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语义化。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在职位列表页、详情页嵌入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JSON-LD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结构化标记（如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JobPosting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），便于搜索引擎识别岗位信息。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6797" y="312627"/>
            <a:ext cx="615821" cy="487307"/>
            <a:chOff x="356797" y="312627"/>
            <a:chExt cx="615821" cy="487307"/>
          </a:xfrm>
        </p:grpSpPr>
        <p:sp>
          <p:nvSpPr>
            <p:cNvPr id="6" name="菱形 5"/>
            <p:cNvSpPr/>
            <p:nvPr/>
          </p:nvSpPr>
          <p:spPr>
            <a:xfrm>
              <a:off x="600451" y="370197"/>
              <a:ext cx="372167" cy="372166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4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56797" y="312627"/>
              <a:ext cx="487308" cy="487307"/>
            </a:xfrm>
            <a:prstGeom prst="diamond">
              <a:avLst/>
            </a:prstGeom>
            <a:solidFill>
              <a:srgbClr val="00427E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" name="内容占位符 5"/>
          <p:cNvSpPr txBox="1"/>
          <p:nvPr/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427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关键词与内容规划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2055413" y="1465323"/>
            <a:ext cx="8081174" cy="2516368"/>
            <a:chOff x="1043739" y="1943100"/>
            <a:chExt cx="9916361" cy="2997200"/>
          </a:xfrm>
        </p:grpSpPr>
        <p:grpSp>
          <p:nvGrpSpPr>
            <p:cNvPr id="45" name="组合 44"/>
            <p:cNvGrpSpPr/>
            <p:nvPr/>
          </p:nvGrpSpPr>
          <p:grpSpPr>
            <a:xfrm>
              <a:off x="1043739" y="1943100"/>
              <a:ext cx="4201361" cy="2997200"/>
              <a:chOff x="1043739" y="1943100"/>
              <a:chExt cx="4201361" cy="299720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043739" y="1943100"/>
                <a:ext cx="2997200" cy="2997200"/>
              </a:xfrm>
              <a:prstGeom prst="ellipse">
                <a:avLst/>
              </a:prstGeom>
              <a:solidFill>
                <a:srgbClr val="0042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721742" y="2680021"/>
                <a:ext cx="1523358" cy="1523358"/>
              </a:xfrm>
              <a:prstGeom prst="ellipse">
                <a:avLst/>
              </a:prstGeom>
              <a:solidFill>
                <a:srgbClr val="00427E"/>
              </a:solidFill>
              <a:ln w="635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ea typeface="阿里巴巴普惠体 B" panose="00020600040101010101" pitchFamily="18" charset="-122"/>
                  <a:cs typeface="+mn-cs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 flipH="1">
              <a:off x="6758739" y="1943100"/>
              <a:ext cx="4201361" cy="2997200"/>
              <a:chOff x="1043739" y="1943100"/>
              <a:chExt cx="4201361" cy="299720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1043739" y="1943100"/>
                <a:ext cx="2997200" cy="29972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5CA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3721742" y="2680021"/>
                <a:ext cx="1523358" cy="1523358"/>
              </a:xfrm>
              <a:prstGeom prst="ellipse">
                <a:avLst/>
              </a:prstGeom>
              <a:solidFill>
                <a:srgbClr val="005CA2"/>
              </a:solidFill>
              <a:ln w="635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normalizeH="0" baseline="0" noProof="0" dirty="0">
                  <a:solidFill>
                    <a:prstClr val="white"/>
                  </a:solidFill>
                  <a:uLnTx/>
                  <a:uFillTx/>
                  <a:latin typeface="Segoe UI Light" panose="020B0502040204020203"/>
                  <a:ea typeface="阿里巴巴普惠体 B" panose="00020600040101010101" pitchFamily="18" charset="-122"/>
                  <a:cs typeface="+mn-cs"/>
                </a:endParaRPr>
              </a:p>
            </p:txBody>
          </p:sp>
        </p:grpSp>
        <p:pic>
          <p:nvPicPr>
            <p:cNvPr id="47" name="图形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4878" y="2504239"/>
              <a:ext cx="1874922" cy="1874922"/>
            </a:xfrm>
            <a:prstGeom prst="rect">
              <a:avLst/>
            </a:prstGeom>
          </p:spPr>
        </p:pic>
        <p:pic>
          <p:nvPicPr>
            <p:cNvPr id="48" name="图形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9000" y="2476500"/>
              <a:ext cx="1905000" cy="1905000"/>
            </a:xfrm>
            <a:prstGeom prst="rect">
              <a:avLst/>
            </a:prstGeom>
          </p:spPr>
        </p:pic>
      </p:grpSp>
      <p:sp>
        <p:nvSpPr>
          <p:cNvPr id="53" name="文本框 52"/>
          <p:cNvSpPr txBox="1"/>
          <p:nvPr/>
        </p:nvSpPr>
        <p:spPr>
          <a:xfrm>
            <a:off x="5697065" y="2448151"/>
            <a:ext cx="904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VS</a:t>
            </a:r>
            <a:endParaRPr lang="zh-CN" altLang="en-US" sz="4400" dirty="0">
              <a:solidFill>
                <a:prstClr val="black">
                  <a:lumMod val="75000"/>
                  <a:lumOff val="25000"/>
                </a:prst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 flipH="1">
            <a:off x="1450080" y="4291145"/>
            <a:ext cx="3268096" cy="618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用户调研与关键词挖掘</a:t>
            </a:r>
          </a:p>
        </p:txBody>
      </p:sp>
      <p:sp>
        <p:nvSpPr>
          <p:cNvPr id="55" name="文本框 54"/>
          <p:cNvSpPr txBox="1"/>
          <p:nvPr/>
        </p:nvSpPr>
        <p:spPr>
          <a:xfrm flipH="1">
            <a:off x="972618" y="4818642"/>
            <a:ext cx="4811275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利用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Google Keyword Planner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、百度指数等工具，结合校园招聘相关词挖掘搜索量较高的核心词与长尾词。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按场景（宣讲会日程、职位搜索、报名流程、常见问题）分类形成关键词矩阵。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 flipH="1">
            <a:off x="7592961" y="4242607"/>
            <a:ext cx="2822575" cy="498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内容聚焦与专题页面</a:t>
            </a:r>
          </a:p>
        </p:txBody>
      </p:sp>
      <p:sp>
        <p:nvSpPr>
          <p:cNvPr id="57" name="文本框 56"/>
          <p:cNvSpPr txBox="1"/>
          <p:nvPr/>
        </p:nvSpPr>
        <p:spPr>
          <a:xfrm flipH="1">
            <a:off x="6850152" y="4813668"/>
            <a:ext cx="430819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针对核心关键词建立栏目页，对每个热门学校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城市做专题页面，提升相关性。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针对长尾关键词发布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Blog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文章或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FAQ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，提高覆盖面。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2826771653544,&quot;left&quot;:74.87149606299212,&quot;top&quot;:121.15,&quot;width&quot;:810.257007874015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2826771653544,&quot;left&quot;:74.87149606299212,&quot;top&quot;:121.15,&quot;width&quot;:810.257007874015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2826771653544,&quot;left&quot;:74.87149606299212,&quot;top&quot;:121.15,&quot;width&quot;:810.257007874015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2826771653544,&quot;left&quot;:74.87149606299212,&quot;top&quot;:121.15,&quot;width&quot;:810.2570078740158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4,&quot;left&quot;:-46.120198778972835,&quot;top&quot;:87.5628346456693,&quot;width&quot;:920.585553109681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2826771653544,&quot;left&quot;:74.87149606299212,&quot;top&quot;:121.15,&quot;width&quot;:810.2570078740158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2826771653544,&quot;left&quot;:74.87149606299212,&quot;top&quot;:121.15,&quot;width&quot;:810.2570078740158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04*373"/>
  <p:tag name="TABLE_ENDDRAG_RECT" val="47*74*504*37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32*357"/>
  <p:tag name="TABLE_ENDDRAG_RECT" val="47*93*432*35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0.3625196850394,&quot;left&quot;:45.0283464566929,&quot;top&quot;:125.34732283464567,&quot;width&quot;:869.443464566929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4.6443307086618,&quot;left&quot;:-46.120198778972835,&quot;top&quot;:87.5628346456693,&quot;width&quot;:920.5855531096815}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5CA2"/>
      </a:accent1>
      <a:accent2>
        <a:srgbClr val="02A4EC"/>
      </a:accent2>
      <a:accent3>
        <a:srgbClr val="09DEE9"/>
      </a:accent3>
      <a:accent4>
        <a:srgbClr val="06DCA9"/>
      </a:accent4>
      <a:accent5>
        <a:srgbClr val="74DE95"/>
      </a:accent5>
      <a:accent6>
        <a:srgbClr val="EB9641"/>
      </a:accent6>
      <a:hlink>
        <a:srgbClr val="6B9F25"/>
      </a:hlink>
      <a:folHlink>
        <a:srgbClr val="9F6715"/>
      </a:folHlink>
    </a:clrScheme>
    <a:fontScheme name="自定义 1">
      <a:majorFont>
        <a:latin typeface="Segoe UI Light"/>
        <a:ea typeface="微软雅黑"/>
        <a:cs typeface=""/>
      </a:majorFont>
      <a:minorFont>
        <a:latin typeface="Segoe U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1405</Words>
  <Application>Microsoft Office PowerPoint</Application>
  <PresentationFormat>宽屏</PresentationFormat>
  <Paragraphs>194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阿里巴巴普惠体 B</vt:lpstr>
      <vt:lpstr>阿里巴巴普惠体 R</vt:lpstr>
      <vt:lpstr>等线</vt:lpstr>
      <vt:lpstr>等线 Light</vt:lpstr>
      <vt:lpstr>思源黑体 CN Heavy</vt:lpstr>
      <vt:lpstr>思源黑体 CN Light</vt:lpstr>
      <vt:lpstr>思源黑体 CN Medium</vt:lpstr>
      <vt:lpstr>思源黑体 CN Normal</vt:lpstr>
      <vt:lpstr>思源黑体 CN Regular</vt:lpstr>
      <vt:lpstr>Microsoft Yahei</vt:lpstr>
      <vt:lpstr>Microsoft Yahei</vt:lpstr>
      <vt:lpstr>Arial</vt:lpstr>
      <vt:lpstr>Calibri</vt:lpstr>
      <vt:lpstr>Calibri Light</vt:lpstr>
      <vt:lpstr>Segoe UI</vt:lpstr>
      <vt:lpstr>Segoe UI Light</vt:lpstr>
      <vt:lpstr>www.2ppt.com</vt:lpstr>
      <vt:lpstr>1_Office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cp:lastModifiedBy>张 湘洋</cp:lastModifiedBy>
  <cp:revision>20</cp:revision>
  <dcterms:created xsi:type="dcterms:W3CDTF">2021-06-01T08:10:55Z</dcterms:created>
  <dcterms:modified xsi:type="dcterms:W3CDTF">2025-06-11T16:48:45Z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92887F49374A4F019C33E46E089A04FD</vt:lpwstr>
  </property>
  <property fmtid="{D5CDD505-2E9C-101B-9397-08002B2CF9AE}" pid="3" name="KSOProductBuildVer">
    <vt:lpwstr>2052-11.1.0.10495</vt:lpwstr>
  </property>
  <property fmtid="{A09F084E-AD41-489F-8076-AA5BE3082BCA}" pid="100">
    <vt:ui4>5</vt:ui4>
  </property>
  <property fmtid="{64440492-4C8B-11D1-8B70-080036B11A03}" pid="11">
    <vt:lpwstr>www.2ppt.com-爱PPT提供资源下载</vt:lpwstr>
  </property>
</Properties>
</file>